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50"/>
  </p:notesMasterIdLst>
  <p:sldIdLst>
    <p:sldId id="265" r:id="rId2"/>
    <p:sldId id="312" r:id="rId3"/>
    <p:sldId id="313" r:id="rId4"/>
    <p:sldId id="264" r:id="rId5"/>
    <p:sldId id="314" r:id="rId6"/>
    <p:sldId id="315" r:id="rId7"/>
    <p:sldId id="316" r:id="rId8"/>
    <p:sldId id="317" r:id="rId9"/>
    <p:sldId id="318" r:id="rId10"/>
    <p:sldId id="319" r:id="rId11"/>
    <p:sldId id="322" r:id="rId12"/>
    <p:sldId id="323" r:id="rId13"/>
    <p:sldId id="324" r:id="rId14"/>
    <p:sldId id="321" r:id="rId15"/>
    <p:sldId id="320" r:id="rId16"/>
    <p:sldId id="325" r:id="rId17"/>
    <p:sldId id="326" r:id="rId18"/>
    <p:sldId id="327" r:id="rId19"/>
    <p:sldId id="328" r:id="rId20"/>
    <p:sldId id="329" r:id="rId21"/>
    <p:sldId id="330" r:id="rId22"/>
    <p:sldId id="331" r:id="rId23"/>
    <p:sldId id="294" r:id="rId24"/>
    <p:sldId id="335" r:id="rId25"/>
    <p:sldId id="337" r:id="rId26"/>
    <p:sldId id="336" r:id="rId27"/>
    <p:sldId id="295" r:id="rId28"/>
    <p:sldId id="296" r:id="rId29"/>
    <p:sldId id="338" r:id="rId30"/>
    <p:sldId id="297" r:id="rId31"/>
    <p:sldId id="300" r:id="rId32"/>
    <p:sldId id="301" r:id="rId33"/>
    <p:sldId id="302" r:id="rId34"/>
    <p:sldId id="303" r:id="rId35"/>
    <p:sldId id="304" r:id="rId36"/>
    <p:sldId id="332" r:id="rId37"/>
    <p:sldId id="333" r:id="rId38"/>
    <p:sldId id="266" r:id="rId39"/>
    <p:sldId id="267" r:id="rId40"/>
    <p:sldId id="269" r:id="rId41"/>
    <p:sldId id="275" r:id="rId42"/>
    <p:sldId id="274" r:id="rId43"/>
    <p:sldId id="306" r:id="rId44"/>
    <p:sldId id="307" r:id="rId45"/>
    <p:sldId id="308" r:id="rId46"/>
    <p:sldId id="309" r:id="rId47"/>
    <p:sldId id="334" r:id="rId48"/>
    <p:sldId id="305" r:id="rId4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1686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gif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gif>
</file>

<file path=ppt/media/image29.png>
</file>

<file path=ppt/media/image3.jpeg>
</file>

<file path=ppt/media/image30.gif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A50139-D9AC-4B72-87D5-7B530A5AD42A}" type="datetimeFigureOut">
              <a:rPr lang="ru-RU" smtClean="0"/>
              <a:t>11.01.2021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10AAD0-1B5A-4B35-8378-5DD3FB48E2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1342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10AAD0-1B5A-4B35-8378-5DD3FB48E2F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7232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664AED-8BAE-4FCA-856B-7E32557A50B0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450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E223E-ED26-4C05-B233-751EDDAB6268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6717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DDB1-C0BF-456A-802A-AD29BD07B1C7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3131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B3947-3E41-42CD-8074-CFF0E7C4CB19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702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9AED9-945A-4C0B-938F-868B37327335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670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0ADF5-CA4A-46DF-BB0A-E12279E685E7}" type="datetime1">
              <a:rPr lang="ru-RU" smtClean="0"/>
              <a:t>11.01.2021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1994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23E5A-683C-43EA-9ABA-287CC00C56AE}" type="datetime1">
              <a:rPr lang="ru-RU" smtClean="0"/>
              <a:t>11.01.2021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2406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2C858-4DF6-465E-BF85-7DE1A67206A3}" type="datetime1">
              <a:rPr lang="ru-RU" smtClean="0"/>
              <a:t>11.01.2021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7993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573F4-3A98-451E-B316-65C341FA282D}" type="datetime1">
              <a:rPr lang="ru-RU" smtClean="0"/>
              <a:t>11.01.2021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2948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441F7-3FFC-44A3-862A-58D5C805A41A}" type="datetime1">
              <a:rPr lang="ru-RU" smtClean="0"/>
              <a:t>11.01.2021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7251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A4-DBE4-4AC2-B53A-5C5A573CC008}" type="datetime1">
              <a:rPr lang="ru-RU" smtClean="0"/>
              <a:t>11.01.2021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4115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5CA85BA-4684-4C9F-A921-4489FBAFC245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7947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37160" algn="l" defTabSz="6858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2012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SzPct val="80000"/>
        <a:buFont typeface="Corbe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vc.ru/design/138981-14-populyarnyh-programm-dlya-sozdaniya-animacii-prototipirovaniya-i-dizayna-interfeysov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olor.adobe.com/" TargetMode="External"/><Relationship Id="rId2" Type="http://schemas.openxmlformats.org/officeDocument/2006/relationships/hyperlink" Target="https://www.google.com/search?sxsrf=ALeKk03ylJtNoqR8bZJqaY4DKR9L40x0Ww:1600250230618&amp;ei=duFhX4GEJeSGrwTh-Zi4CA&amp;q=%D0%B2%D1%8B%D0%B1%D0%BE%D1%80+%D1%86%D0%B2%D0%B5%D1%82%D0%B0&amp;oq=%D0%B2%D1%8B%D0%B1%D0%BE%D1%80+%D1%86%D0%B2%D0%B5%D1%82%D0%B0&amp;gs_lcp=CgZwc3ktYWIQAzIECCMQJzIECCMQJzICCAAyAggAMgIIADICCAAyAggAMgIIADICCAAyAggAOggIABCxAxCDAToFCAAQsQM6BAgAEEM6BwgAELEDEENQkv-nAlifj6gCYIeRqAJoAHAAeACAAXmIAaMIkgEDOS4ymAEAoAEBqgEHZ3dzLXdpesABAQ&amp;sclient=psy-ab&amp;ved=0ahUKEwiBl7DUtO3rAhVkw4sKHeE8BocQ4dUDCA0&amp;uact=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aletton.com/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docs.cntd.ru/document/1200141127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aticon.com/" TargetMode="External"/><Relationship Id="rId2" Type="http://schemas.openxmlformats.org/officeDocument/2006/relationships/hyperlink" Target="https://fontawesom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fonts.google.com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" TargetMode="External"/><Relationship Id="rId2" Type="http://schemas.openxmlformats.org/officeDocument/2006/relationships/hyperlink" Target="https://www.flickr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verypixel.com/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figma.info/" TargetMode="External"/><Relationship Id="rId2" Type="http://schemas.openxmlformats.org/officeDocument/2006/relationships/hyperlink" Target="https://www.figma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igmadesign.ru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killbox.ru/media/marketing/12_instrumentov_dlya_otsenki_yuzabiliti_sayta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800" dirty="0" smtClean="0">
                <a:latin typeface="Arial Black" panose="020B0A04020102020204" pitchFamily="34" charset="0"/>
              </a:rPr>
              <a:t>Дизайн сайта</a:t>
            </a:r>
            <a:endParaRPr lang="ru-RU" sz="4800" dirty="0">
              <a:latin typeface="Arial Black" panose="020B0A04020102020204" pitchFamily="34" charset="0"/>
            </a:endParaRPr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Мухина Юлия </a:t>
            </a:r>
            <a:r>
              <a:rPr lang="ru-RU" dirty="0" err="1" smtClean="0"/>
              <a:t>Рамилевна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Примеры – навигационной тест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10</a:t>
            </a:fld>
            <a:endParaRPr lang="ru-RU"/>
          </a:p>
        </p:txBody>
      </p:sp>
      <p:pic>
        <p:nvPicPr>
          <p:cNvPr id="4098" name="Picture 2" descr="https://248006.selcdn.ru/main/upload/setka_images/76753b8ef9bec849fa347840aac39c31e6845f5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785178"/>
            <a:ext cx="6353175" cy="4438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4516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Общие правила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11</a:t>
            </a:fld>
            <a:endParaRPr lang="ru-RU"/>
          </a:p>
        </p:txBody>
      </p:sp>
      <p:sp>
        <p:nvSpPr>
          <p:cNvPr id="5" name="AutoShape 2" descr="Анализ поведения пользователей_левый верхний угол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975" y="2060848"/>
            <a:ext cx="7829190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23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Общие правила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12</a:t>
            </a:fld>
            <a:endParaRPr lang="ru-RU"/>
          </a:p>
        </p:txBody>
      </p:sp>
      <p:sp>
        <p:nvSpPr>
          <p:cNvPr id="5" name="AutoShape 2" descr="Анализ поведения пользователей_левый верхний угол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445" y="2276872"/>
            <a:ext cx="657225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683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Общие правила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13</a:t>
            </a:fld>
            <a:endParaRPr lang="ru-RU"/>
          </a:p>
        </p:txBody>
      </p:sp>
      <p:sp>
        <p:nvSpPr>
          <p:cNvPr id="5" name="AutoShape 2" descr="Анализ поведения пользователей_левый верхний угол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115" y="2204864"/>
            <a:ext cx="7343775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110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Целевая аудитория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 smtClean="0">
                <a:latin typeface="Arial Narrow" panose="020B0606020202030204" pitchFamily="34" charset="0"/>
              </a:rPr>
              <a:t>Возраст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Регион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Пол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Сфера деятельности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Социальный статус и т.д.</a:t>
            </a:r>
            <a:endParaRPr lang="ru-RU" sz="2400" dirty="0">
              <a:latin typeface="Arial Narrow" panose="020B0606020202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779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Этап 1 Исследование - выводы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dirty="0" smtClean="0">
                <a:latin typeface="Arial Narrow" panose="020B0606020202030204" pitchFamily="34" charset="0"/>
              </a:rPr>
              <a:t>тип сайта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основные функциональные возможности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размеры экранов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какие </a:t>
            </a:r>
            <a:r>
              <a:rPr lang="ru-RU" sz="2400" dirty="0" smtClean="0">
                <a:latin typeface="Arial Narrow" panose="020B0606020202030204" pitchFamily="34" charset="0"/>
              </a:rPr>
              <a:t>элементы обязательно должны быть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каких элементов быть не должно</a:t>
            </a:r>
          </a:p>
          <a:p>
            <a:pPr marL="34290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037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>
                <a:latin typeface="Arial Black" panose="020B0A04020102020204" pitchFamily="34" charset="0"/>
              </a:rPr>
              <a:t>Этап 2 – Пользовательские сценарии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ru-RU" sz="2400" b="1" dirty="0">
                <a:latin typeface="Arial Narrow" panose="020B0606020202030204" pitchFamily="34" charset="0"/>
              </a:rPr>
              <a:t>П</a:t>
            </a:r>
            <a:r>
              <a:rPr lang="ru-RU" sz="2400" b="1" dirty="0" smtClean="0">
                <a:latin typeface="Arial Narrow" panose="020B0606020202030204" pitchFamily="34" charset="0"/>
              </a:rPr>
              <a:t>ользовательские </a:t>
            </a:r>
            <a:r>
              <a:rPr lang="ru-RU" sz="2400" b="1" dirty="0">
                <a:latin typeface="Arial Narrow" panose="020B0606020202030204" pitchFamily="34" charset="0"/>
              </a:rPr>
              <a:t>сценарии (</a:t>
            </a:r>
            <a:r>
              <a:rPr lang="ru-RU" sz="2400" b="1" dirty="0" err="1">
                <a:latin typeface="Arial Narrow" panose="020B0606020202030204" pitchFamily="34" charset="0"/>
              </a:rPr>
              <a:t>User</a:t>
            </a:r>
            <a:r>
              <a:rPr lang="ru-RU" sz="2400" b="1" dirty="0">
                <a:latin typeface="Arial Narrow" panose="020B0606020202030204" pitchFamily="34" charset="0"/>
              </a:rPr>
              <a:t> </a:t>
            </a:r>
            <a:r>
              <a:rPr lang="ru-RU" sz="2400" b="1" dirty="0" err="1">
                <a:latin typeface="Arial Narrow" panose="020B0606020202030204" pitchFamily="34" charset="0"/>
              </a:rPr>
              <a:t>Scenarios</a:t>
            </a:r>
            <a:r>
              <a:rPr lang="ru-RU" sz="2400" b="1" dirty="0">
                <a:latin typeface="Arial Narrow" panose="020B0606020202030204" pitchFamily="34" charset="0"/>
              </a:rPr>
              <a:t>) </a:t>
            </a:r>
            <a:r>
              <a:rPr lang="ru-RU" sz="2400" dirty="0">
                <a:latin typeface="Arial Narrow" panose="020B0606020202030204" pitchFamily="34" charset="0"/>
              </a:rPr>
              <a:t>— это короткие рассказы о пользователях, представленных в виде образов идеальных пользователей (персон), пытающихся достичь своих целей в своем контексте в ходе взаимодействия с вашим сайтом или </a:t>
            </a:r>
            <a:r>
              <a:rPr lang="ru-RU" sz="2400" dirty="0" smtClean="0">
                <a:latin typeface="Arial Narrow" panose="020B0606020202030204" pitchFamily="34" charset="0"/>
              </a:rPr>
              <a:t>приложением.</a:t>
            </a:r>
          </a:p>
          <a:p>
            <a:pPr marL="3429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Карты сценариев:</a:t>
            </a:r>
          </a:p>
          <a:p>
            <a:pPr marL="3429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У карты есть</a:t>
            </a:r>
            <a:r>
              <a:rPr lang="ru-RU" sz="2400" dirty="0">
                <a:latin typeface="Arial Narrow" panose="020B0606020202030204" pitchFamily="34" charset="0"/>
              </a:rPr>
              <a:t> </a:t>
            </a:r>
            <a:r>
              <a:rPr lang="ru-RU" sz="2400" b="1" dirty="0" smtClean="0">
                <a:latin typeface="Arial Narrow" panose="020B0606020202030204" pitchFamily="34" charset="0"/>
              </a:rPr>
              <a:t>название </a:t>
            </a:r>
            <a:r>
              <a:rPr lang="ru-RU" sz="2400" b="1" dirty="0">
                <a:latin typeface="Arial Narrow" panose="020B0606020202030204" pitchFamily="34" charset="0"/>
              </a:rPr>
              <a:t>сценария.</a:t>
            </a:r>
            <a:r>
              <a:rPr lang="ru-RU" sz="2400" dirty="0">
                <a:latin typeface="Arial Narrow" panose="020B0606020202030204" pitchFamily="34" charset="0"/>
              </a:rPr>
              <a:t> Затем</a:t>
            </a:r>
            <a:r>
              <a:rPr lang="ru-RU" sz="2400" b="1" dirty="0">
                <a:latin typeface="Arial Narrow" panose="020B0606020202030204" pitchFamily="34" charset="0"/>
              </a:rPr>
              <a:t> </a:t>
            </a:r>
            <a:r>
              <a:rPr lang="ru-RU" sz="2400" dirty="0">
                <a:latin typeface="Arial Narrow" panose="020B0606020202030204" pitchFamily="34" charset="0"/>
              </a:rPr>
              <a:t>следует «скелет» – </a:t>
            </a:r>
            <a:r>
              <a:rPr lang="ru-RU" sz="2400" b="1" dirty="0">
                <a:latin typeface="Arial Narrow" panose="020B0606020202030204" pitchFamily="34" charset="0"/>
              </a:rPr>
              <a:t>шаги сценария</a:t>
            </a:r>
            <a:r>
              <a:rPr lang="ru-RU" sz="2400" dirty="0">
                <a:latin typeface="Arial Narrow" panose="020B0606020202030204" pitchFamily="34" charset="0"/>
              </a:rPr>
              <a:t>.</a:t>
            </a:r>
            <a:r>
              <a:rPr lang="ru-RU" sz="2400" b="1" dirty="0">
                <a:latin typeface="Arial Narrow" panose="020B0606020202030204" pitchFamily="34" charset="0"/>
              </a:rPr>
              <a:t> </a:t>
            </a:r>
            <a:r>
              <a:rPr lang="ru-RU" sz="2400" dirty="0">
                <a:latin typeface="Arial Narrow" panose="020B0606020202030204" pitchFamily="34" charset="0"/>
              </a:rPr>
              <a:t>Они,</a:t>
            </a:r>
            <a:r>
              <a:rPr lang="ru-RU" sz="2400" b="1" dirty="0">
                <a:latin typeface="Arial Narrow" panose="020B0606020202030204" pitchFamily="34" charset="0"/>
              </a:rPr>
              <a:t> </a:t>
            </a:r>
            <a:r>
              <a:rPr lang="ru-RU" sz="2400" dirty="0">
                <a:latin typeface="Arial Narrow" panose="020B0606020202030204" pitchFamily="34" charset="0"/>
              </a:rPr>
              <a:t>как правило, расположены по горизонтали.  Для каждого из шагов добавляют </a:t>
            </a:r>
            <a:r>
              <a:rPr lang="ru-RU" sz="2400" dirty="0" smtClean="0">
                <a:latin typeface="Arial Narrow" panose="020B0606020202030204" pitchFamily="34" charset="0"/>
              </a:rPr>
              <a:t>сопутствующие </a:t>
            </a:r>
            <a:r>
              <a:rPr lang="ru-RU" sz="2400" b="1" dirty="0" smtClean="0">
                <a:latin typeface="Arial Narrow" panose="020B0606020202030204" pitchFamily="34" charset="0"/>
              </a:rPr>
              <a:t>вопросы</a:t>
            </a:r>
            <a:r>
              <a:rPr lang="ru-RU" sz="2400" dirty="0" smtClean="0">
                <a:latin typeface="Arial Narrow" panose="020B0606020202030204" pitchFamily="34" charset="0"/>
              </a:rPr>
              <a:t>, </a:t>
            </a:r>
            <a:r>
              <a:rPr lang="ru-RU" sz="2400" b="1" dirty="0" smtClean="0">
                <a:latin typeface="Arial Narrow" panose="020B0606020202030204" pitchFamily="34" charset="0"/>
              </a:rPr>
              <a:t>комментарии</a:t>
            </a:r>
            <a:r>
              <a:rPr lang="ru-RU" sz="2400" dirty="0" smtClean="0">
                <a:latin typeface="Arial Narrow" panose="020B0606020202030204" pitchFamily="34" charset="0"/>
              </a:rPr>
              <a:t>, </a:t>
            </a:r>
            <a:r>
              <a:rPr lang="ru-RU" sz="2400" b="1" dirty="0" smtClean="0">
                <a:latin typeface="Arial Narrow" panose="020B0606020202030204" pitchFamily="34" charset="0"/>
              </a:rPr>
              <a:t>идеи</a:t>
            </a:r>
            <a:r>
              <a:rPr lang="ru-RU" sz="2400" dirty="0">
                <a:latin typeface="Arial Narrow" panose="020B0606020202030204" pitchFamily="34" charset="0"/>
              </a:rPr>
              <a:t>. 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3209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Карты сценариев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17</a:t>
            </a:fld>
            <a:endParaRPr lang="ru-RU"/>
          </a:p>
        </p:txBody>
      </p:sp>
      <p:pic>
        <p:nvPicPr>
          <p:cNvPr id="9218" name="Picture 2" descr="Артефакты: карты сценариев | UXExperienc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711" y="1844824"/>
            <a:ext cx="7404100" cy="3785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0681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Этап 3 – Разработка структуры интерфейса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" indent="0">
              <a:buNone/>
            </a:pPr>
            <a:r>
              <a:rPr lang="ru-RU" dirty="0" smtClean="0">
                <a:latin typeface="Arial Narrow" panose="020B0606020202030204" pitchFamily="34" charset="0"/>
              </a:rPr>
              <a:t>Определяется перечень экранных форм (страниц) и их описание.</a:t>
            </a:r>
            <a:endParaRPr lang="ru-RU" dirty="0">
              <a:latin typeface="Arial Narrow" panose="020B0606020202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18</a:t>
            </a:fld>
            <a:endParaRPr lang="ru-RU"/>
          </a:p>
        </p:txBody>
      </p:sp>
      <p:pic>
        <p:nvPicPr>
          <p:cNvPr id="10242" name="Picture 2" descr="Карта сайт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636" y="2569045"/>
            <a:ext cx="7327062" cy="3452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917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>
                <a:latin typeface="Arial Black" panose="020B0A04020102020204" pitchFamily="34" charset="0"/>
              </a:rPr>
              <a:t>Этап 4 – </a:t>
            </a:r>
            <a:r>
              <a:rPr lang="ru-RU" b="1" dirty="0" err="1" smtClean="0">
                <a:latin typeface="Arial Black" panose="020B0A04020102020204" pitchFamily="34" charset="0"/>
              </a:rPr>
              <a:t>Прототипирование</a:t>
            </a:r>
            <a:r>
              <a:rPr lang="ru-RU" b="1" dirty="0" smtClean="0">
                <a:latin typeface="Arial Black" panose="020B0A04020102020204" pitchFamily="34" charset="0"/>
              </a:rPr>
              <a:t> интерфейса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Прототип </a:t>
            </a:r>
            <a:r>
              <a:rPr lang="ru-RU" sz="2400" dirty="0">
                <a:latin typeface="Arial Narrow" panose="020B0606020202030204" pitchFamily="34" charset="0"/>
              </a:rPr>
              <a:t>представляет собой схематичные изображения экранов, связанные между </a:t>
            </a:r>
            <a:r>
              <a:rPr lang="ru-RU" sz="2400" dirty="0" smtClean="0">
                <a:latin typeface="Arial Narrow" panose="020B0606020202030204" pitchFamily="34" charset="0"/>
              </a:rPr>
              <a:t>собой.</a:t>
            </a:r>
          </a:p>
          <a:p>
            <a:pPr marL="34290" indent="0">
              <a:buNone/>
            </a:pPr>
            <a:r>
              <a:rPr lang="ru-RU" sz="2400" dirty="0">
                <a:latin typeface="Arial Narrow" panose="020B0606020202030204" pitchFamily="34" charset="0"/>
              </a:rPr>
              <a:t>В прототипах планируется функционал, расположение элементов страниц относительно друг друга, </a:t>
            </a:r>
            <a:r>
              <a:rPr lang="ru-RU" sz="2400" dirty="0" smtClean="0">
                <a:latin typeface="Arial Narrow" panose="020B0606020202030204" pitchFamily="34" charset="0"/>
              </a:rPr>
              <a:t>но </a:t>
            </a:r>
            <a:r>
              <a:rPr lang="ru-RU" sz="2400" dirty="0">
                <a:latin typeface="Arial Narrow" panose="020B0606020202030204" pitchFamily="34" charset="0"/>
              </a:rPr>
              <a:t>не оформление. </a:t>
            </a:r>
            <a:endParaRPr lang="ru-RU" sz="2400" dirty="0" smtClean="0">
              <a:latin typeface="Arial Narrow" panose="020B0606020202030204" pitchFamily="34" charset="0"/>
            </a:endParaRPr>
          </a:p>
          <a:p>
            <a:pPr marL="3429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Цвета</a:t>
            </a:r>
            <a:r>
              <a:rPr lang="ru-RU" sz="2400" dirty="0">
                <a:latin typeface="Arial Narrow" panose="020B0606020202030204" pitchFamily="34" charset="0"/>
              </a:rPr>
              <a:t>, изображения, иконки — это </a:t>
            </a:r>
            <a:r>
              <a:rPr lang="ru-RU" sz="2400" dirty="0" smtClean="0">
                <a:latin typeface="Arial Narrow" panose="020B0606020202030204" pitchFamily="34" charset="0"/>
              </a:rPr>
              <a:t>этап </a:t>
            </a:r>
            <a:r>
              <a:rPr lang="ru-RU" sz="2400" dirty="0">
                <a:latin typeface="Arial Narrow" panose="020B0606020202030204" pitchFamily="34" charset="0"/>
              </a:rPr>
              <a:t>оформления</a:t>
            </a:r>
            <a:r>
              <a:rPr lang="ru-RU" sz="2400" dirty="0" smtClean="0">
                <a:latin typeface="Arial Narrow" panose="020B0606020202030204" pitchFamily="34" charset="0"/>
              </a:rPr>
              <a:t>.</a:t>
            </a:r>
          </a:p>
          <a:p>
            <a:pPr marL="34290" indent="0">
              <a:buNone/>
            </a:pPr>
            <a:endParaRPr lang="ru-RU" sz="2400" dirty="0">
              <a:latin typeface="Arial Narrow" panose="020B0606020202030204" pitchFamily="34" charset="0"/>
            </a:endParaRPr>
          </a:p>
          <a:p>
            <a:pPr marL="34290" indent="0">
              <a:buNone/>
            </a:pPr>
            <a:r>
              <a:rPr lang="en-US" sz="2400" dirty="0">
                <a:latin typeface="Arial Narrow" panose="020B0606020202030204" pitchFamily="34" charset="0"/>
                <a:hlinkClick r:id="rId2"/>
              </a:rPr>
              <a:t>https://</a:t>
            </a:r>
            <a:r>
              <a:rPr lang="en-US" sz="2400" dirty="0" smtClean="0">
                <a:latin typeface="Arial Narrow" panose="020B0606020202030204" pitchFamily="34" charset="0"/>
                <a:hlinkClick r:id="rId2"/>
              </a:rPr>
              <a:t>vc.ru/design/138981-14-populyarnyh-programm-dlya-sozdaniya-animacii-prototipirovaniya-i-dizayna-interfeysov</a:t>
            </a:r>
            <a:r>
              <a:rPr lang="ru-RU" sz="2400" dirty="0" smtClean="0">
                <a:latin typeface="Arial Narrow" panose="020B0606020202030204" pitchFamily="34" charset="0"/>
              </a:rPr>
              <a:t> </a:t>
            </a:r>
            <a:endParaRPr lang="ru-RU" sz="2400" dirty="0">
              <a:latin typeface="Arial Narrow" panose="020B0606020202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6792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70171" y="476672"/>
            <a:ext cx="7406640" cy="1356360"/>
          </a:xfrm>
        </p:spPr>
        <p:txBody>
          <a:bodyPr/>
          <a:lstStyle/>
          <a:p>
            <a:pPr algn="just"/>
            <a:r>
              <a:rPr lang="en-US" b="1" dirty="0" smtClean="0">
                <a:latin typeface="Arial Black" panose="020B0A04020102020204" pitchFamily="34" charset="0"/>
              </a:rPr>
              <a:t>UX</a:t>
            </a:r>
            <a:r>
              <a:rPr lang="ru-RU" b="1" dirty="0" smtClean="0">
                <a:latin typeface="Arial Black" panose="020B0A04020102020204" pitchFamily="34" charset="0"/>
              </a:rPr>
              <a:t> и </a:t>
            </a:r>
            <a:r>
              <a:rPr lang="en-US" b="1" dirty="0" smtClean="0">
                <a:latin typeface="Arial Black" panose="020B0A04020102020204" pitchFamily="34" charset="0"/>
              </a:rPr>
              <a:t>UI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ru-RU" sz="2400" b="1" dirty="0" err="1" smtClean="0">
                <a:latin typeface="Arial Narrow" panose="020B0606020202030204" pitchFamily="34" charset="0"/>
                <a:cs typeface="Arial" panose="020B0604020202020204" pitchFamily="34" charset="0"/>
              </a:rPr>
              <a:t>User</a:t>
            </a:r>
            <a:r>
              <a:rPr lang="ru-RU" sz="2400" b="1" dirty="0" smtClean="0"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ru-RU" sz="2400" b="1" dirty="0" err="1">
                <a:latin typeface="Arial Narrow" panose="020B0606020202030204" pitchFamily="34" charset="0"/>
                <a:cs typeface="Arial" panose="020B0604020202020204" pitchFamily="34" charset="0"/>
              </a:rPr>
              <a:t>Experience</a:t>
            </a:r>
            <a:r>
              <a:rPr lang="ru-RU" sz="2400" b="1" dirty="0">
                <a:latin typeface="Arial Narrow" panose="020B0606020202030204" pitchFamily="34" charset="0"/>
                <a:cs typeface="Arial" panose="020B0604020202020204" pitchFamily="34" charset="0"/>
              </a:rPr>
              <a:t> (UX) или опыт взаимодействия </a:t>
            </a:r>
            <a:r>
              <a:rPr lang="ru-RU" sz="2400" dirty="0">
                <a:latin typeface="Arial Narrow" panose="020B0606020202030204" pitchFamily="34" charset="0"/>
                <a:cs typeface="Arial" panose="020B0604020202020204" pitchFamily="34" charset="0"/>
              </a:rPr>
              <a:t>— это восприятие и ответные действия пользователя, возникающие в результате использования и/или предстоящего использования продукции, системы или </a:t>
            </a:r>
            <a:r>
              <a:rPr lang="ru-RU" sz="2400" dirty="0" smtClean="0">
                <a:latin typeface="Arial Narrow" panose="020B0606020202030204" pitchFamily="34" charset="0"/>
                <a:cs typeface="Arial" panose="020B0604020202020204" pitchFamily="34" charset="0"/>
              </a:rPr>
              <a:t>услуги. </a:t>
            </a:r>
          </a:p>
          <a:p>
            <a:pPr marL="34290" indent="0">
              <a:buNone/>
            </a:pPr>
            <a:r>
              <a:rPr lang="ru-RU" sz="2400" b="1" dirty="0" err="1" smtClean="0">
                <a:latin typeface="Arial Narrow" panose="020B0606020202030204" pitchFamily="34" charset="0"/>
                <a:cs typeface="Arial" panose="020B0604020202020204" pitchFamily="34" charset="0"/>
              </a:rPr>
              <a:t>User</a:t>
            </a:r>
            <a:r>
              <a:rPr lang="ru-RU" sz="2400" b="1" dirty="0" smtClean="0"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ru-RU" sz="2400" b="1" dirty="0" err="1">
                <a:latin typeface="Arial Narrow" panose="020B0606020202030204" pitchFamily="34" charset="0"/>
                <a:cs typeface="Arial" panose="020B0604020202020204" pitchFamily="34" charset="0"/>
              </a:rPr>
              <a:t>Interface</a:t>
            </a:r>
            <a:r>
              <a:rPr lang="ru-RU" sz="2400" b="1" dirty="0">
                <a:latin typeface="Arial Narrow" panose="020B0606020202030204" pitchFamily="34" charset="0"/>
                <a:cs typeface="Arial" panose="020B0604020202020204" pitchFamily="34" charset="0"/>
              </a:rPr>
              <a:t> (UI) или пользовательский интерфейс </a:t>
            </a:r>
            <a:r>
              <a:rPr lang="ru-RU" sz="2400" dirty="0">
                <a:latin typeface="Arial Narrow" panose="020B0606020202030204" pitchFamily="34" charset="0"/>
                <a:cs typeface="Arial" panose="020B0604020202020204" pitchFamily="34" charset="0"/>
              </a:rPr>
              <a:t>— это все компоненты интерактивной системы (программное обеспечение или аппаратное обеспечение), которые предоставляют пользователю информацию и являются инструментами управления для выполнения определенных </a:t>
            </a:r>
            <a:r>
              <a:rPr lang="ru-RU" sz="2400" dirty="0" smtClean="0">
                <a:latin typeface="Arial Narrow" panose="020B0606020202030204" pitchFamily="34" charset="0"/>
                <a:cs typeface="Arial" panose="020B0604020202020204" pitchFamily="34" charset="0"/>
              </a:rPr>
              <a:t>задач.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1494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Прототип сайта</a:t>
            </a:r>
            <a:endParaRPr lang="ru-RU" b="1" dirty="0">
              <a:latin typeface="Arial Black" panose="020B0A04020102020204" pitchFamily="34" charset="0"/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3584" y="1628800"/>
            <a:ext cx="7213972" cy="4451013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7651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Этап 5 – Определение стилистики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" indent="0">
              <a:buNone/>
            </a:pPr>
            <a:r>
              <a:rPr lang="ru-RU" b="1" dirty="0" err="1">
                <a:latin typeface="Arial Narrow" panose="020B0606020202030204" pitchFamily="34" charset="0"/>
              </a:rPr>
              <a:t>Мудборд</a:t>
            </a:r>
            <a:r>
              <a:rPr lang="ru-RU" dirty="0">
                <a:latin typeface="Arial Narrow" panose="020B0606020202030204" pitchFamily="34" charset="0"/>
              </a:rPr>
              <a:t> </a:t>
            </a:r>
            <a:r>
              <a:rPr lang="ru-RU" dirty="0" smtClean="0">
                <a:latin typeface="Arial Narrow" panose="020B0606020202030204" pitchFamily="34" charset="0"/>
              </a:rPr>
              <a:t>(</a:t>
            </a:r>
            <a:r>
              <a:rPr lang="en-US" dirty="0" smtClean="0">
                <a:latin typeface="Arial Narrow" panose="020B0606020202030204" pitchFamily="34" charset="0"/>
              </a:rPr>
              <a:t>mood</a:t>
            </a:r>
            <a:r>
              <a:rPr lang="ru-RU" dirty="0" err="1" smtClean="0">
                <a:latin typeface="Arial Narrow" panose="020B0606020202030204" pitchFamily="34" charset="0"/>
              </a:rPr>
              <a:t>board</a:t>
            </a:r>
            <a:r>
              <a:rPr lang="ru-RU" dirty="0" smtClean="0">
                <a:latin typeface="Arial Narrow" panose="020B0606020202030204" pitchFamily="34" charset="0"/>
              </a:rPr>
              <a:t>)</a:t>
            </a:r>
            <a:r>
              <a:rPr lang="ru-RU" dirty="0">
                <a:latin typeface="Arial Narrow" panose="020B0606020202030204" pitchFamily="34" charset="0"/>
              </a:rPr>
              <a:t> — это своеобразное превью будущего дизайна. Он помогает презентовать и согласовать с клиентом визуальные составляющие вашего проекта:</a:t>
            </a:r>
          </a:p>
          <a:p>
            <a:r>
              <a:rPr lang="ru-RU" dirty="0">
                <a:latin typeface="Arial Narrow" panose="020B0606020202030204" pitchFamily="34" charset="0"/>
              </a:rPr>
              <a:t>Фотографии или </a:t>
            </a:r>
            <a:r>
              <a:rPr lang="ru-RU" dirty="0" smtClean="0">
                <a:latin typeface="Arial Narrow" panose="020B0606020202030204" pitchFamily="34" charset="0"/>
              </a:rPr>
              <a:t>иллюстрации</a:t>
            </a:r>
            <a:endParaRPr lang="ru-RU" dirty="0">
              <a:latin typeface="Arial Narrow" panose="020B0606020202030204" pitchFamily="34" charset="0"/>
            </a:endParaRPr>
          </a:p>
          <a:p>
            <a:r>
              <a:rPr lang="ru-RU" dirty="0">
                <a:latin typeface="Arial Narrow" panose="020B0606020202030204" pitchFamily="34" charset="0"/>
              </a:rPr>
              <a:t>Цветовые </a:t>
            </a:r>
            <a:r>
              <a:rPr lang="ru-RU" dirty="0" smtClean="0">
                <a:latin typeface="Arial Narrow" panose="020B0606020202030204" pitchFamily="34" charset="0"/>
              </a:rPr>
              <a:t>схемы</a:t>
            </a:r>
            <a:endParaRPr lang="ru-RU" dirty="0">
              <a:latin typeface="Arial Narrow" panose="020B0606020202030204" pitchFamily="34" charset="0"/>
            </a:endParaRPr>
          </a:p>
          <a:p>
            <a:r>
              <a:rPr lang="ru-RU" dirty="0" smtClean="0">
                <a:latin typeface="Arial Narrow" panose="020B0606020202030204" pitchFamily="34" charset="0"/>
              </a:rPr>
              <a:t>Шрифты</a:t>
            </a:r>
            <a:endParaRPr lang="ru-RU" dirty="0">
              <a:latin typeface="Arial Narrow" panose="020B0606020202030204" pitchFamily="34" charset="0"/>
            </a:endParaRPr>
          </a:p>
          <a:p>
            <a:r>
              <a:rPr lang="ru-RU" dirty="0">
                <a:latin typeface="Arial Narrow" panose="020B0606020202030204" pitchFamily="34" charset="0"/>
              </a:rPr>
              <a:t>Текстуры </a:t>
            </a:r>
            <a:r>
              <a:rPr lang="ru-RU" dirty="0" smtClean="0">
                <a:latin typeface="Arial Narrow" panose="020B0606020202030204" pitchFamily="34" charset="0"/>
              </a:rPr>
              <a:t>материалов</a:t>
            </a:r>
            <a:endParaRPr lang="ru-RU" dirty="0">
              <a:latin typeface="Arial Narrow" panose="020B0606020202030204" pitchFamily="34" charset="0"/>
            </a:endParaRPr>
          </a:p>
          <a:p>
            <a:r>
              <a:rPr lang="ru-RU" dirty="0">
                <a:latin typeface="Arial Narrow" panose="020B0606020202030204" pitchFamily="34" charset="0"/>
              </a:rPr>
              <a:t>Слоганы или </a:t>
            </a:r>
            <a:r>
              <a:rPr lang="ru-RU" dirty="0" smtClean="0">
                <a:latin typeface="Arial Narrow" panose="020B0606020202030204" pitchFamily="34" charset="0"/>
              </a:rPr>
              <a:t>заголовки</a:t>
            </a:r>
            <a:endParaRPr lang="ru-RU" dirty="0">
              <a:latin typeface="Arial Narrow" panose="020B0606020202030204" pitchFamily="34" charset="0"/>
            </a:endParaRPr>
          </a:p>
          <a:p>
            <a:r>
              <a:rPr lang="ru-RU" dirty="0">
                <a:latin typeface="Arial Narrow" panose="020B0606020202030204" pitchFamily="34" charset="0"/>
              </a:rPr>
              <a:t>Логотипы компании заказчика или продвигаемого </a:t>
            </a:r>
            <a:r>
              <a:rPr lang="ru-RU" dirty="0" smtClean="0">
                <a:latin typeface="Arial Narrow" panose="020B0606020202030204" pitchFamily="34" charset="0"/>
              </a:rPr>
              <a:t>продукта</a:t>
            </a:r>
            <a:endParaRPr lang="ru-RU" dirty="0">
              <a:latin typeface="Arial Narrow" panose="020B0606020202030204" pitchFamily="34" charset="0"/>
            </a:endParaRPr>
          </a:p>
          <a:p>
            <a:r>
              <a:rPr lang="ru-RU" dirty="0">
                <a:latin typeface="Arial Narrow" panose="020B0606020202030204" pitchFamily="34" charset="0"/>
              </a:rPr>
              <a:t>Иконки, кнопки, </a:t>
            </a:r>
            <a:r>
              <a:rPr lang="ru-RU" dirty="0" smtClean="0">
                <a:latin typeface="Arial Narrow" panose="020B0606020202030204" pitchFamily="34" charset="0"/>
              </a:rPr>
              <a:t>паттерны</a:t>
            </a:r>
            <a:endParaRPr lang="ru-RU" dirty="0">
              <a:latin typeface="Arial Narrow" panose="020B0606020202030204" pitchFamily="34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62738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Примеры </a:t>
            </a:r>
            <a:r>
              <a:rPr lang="en-US" b="1" dirty="0" err="1" smtClean="0">
                <a:latin typeface="Arial Black" panose="020B0A04020102020204" pitchFamily="34" charset="0"/>
              </a:rPr>
              <a:t>moodboard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22</a:t>
            </a:fld>
            <a:endParaRPr lang="ru-RU"/>
          </a:p>
        </p:txBody>
      </p:sp>
      <p:pic>
        <p:nvPicPr>
          <p:cNvPr id="11266" name="Picture 2" descr="Creating a Mood Board | Solodev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965960"/>
            <a:ext cx="4441613" cy="3479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What Is a Mood Board and Its Role In Our Web Design Proces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3136726"/>
            <a:ext cx="4948417" cy="3320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1098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000" y="2364968"/>
            <a:ext cx="7886700" cy="3263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>
                <a:latin typeface="Arial Narrow" panose="020B0606020202030204" pitchFamily="34" charset="0"/>
                <a:cs typeface="Arial" panose="020B0604020202020204" pitchFamily="34" charset="0"/>
              </a:rPr>
              <a:t>3 – 5 базовых цветов:</a:t>
            </a:r>
          </a:p>
          <a:p>
            <a:pPr marL="0" indent="0">
              <a:buNone/>
            </a:pPr>
            <a:endParaRPr lang="ru-RU" sz="2800" dirty="0"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sz="2800" dirty="0">
                <a:latin typeface="Arial Narrow" panose="020B0606020202030204" pitchFamily="34" charset="0"/>
                <a:cs typeface="Arial" panose="020B0604020202020204" pitchFamily="34" charset="0"/>
              </a:rPr>
              <a:t>1 цвет – фон</a:t>
            </a:r>
          </a:p>
          <a:p>
            <a:pPr marL="0" indent="0">
              <a:buNone/>
            </a:pPr>
            <a:r>
              <a:rPr lang="ru-RU" sz="2800" dirty="0">
                <a:latin typeface="Arial Narrow" panose="020B0606020202030204" pitchFamily="34" charset="0"/>
                <a:cs typeface="Arial" panose="020B0604020202020204" pitchFamily="34" charset="0"/>
              </a:rPr>
              <a:t>2 цвет – цвет текста</a:t>
            </a:r>
          </a:p>
          <a:p>
            <a:pPr marL="0" indent="0">
              <a:buNone/>
            </a:pPr>
            <a:r>
              <a:rPr lang="ru-RU" sz="2800" dirty="0">
                <a:latin typeface="Arial Narrow" panose="020B0606020202030204" pitchFamily="34" charset="0"/>
                <a:cs typeface="Arial" panose="020B0604020202020204" pitchFamily="34" charset="0"/>
              </a:rPr>
              <a:t>3 цвет - акценты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latin typeface="Arial Black" panose="020B0A04020102020204" pitchFamily="34" charset="0"/>
              </a:rPr>
              <a:t>Цвета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ru-RU" noProof="0" smtClean="0"/>
              <a:t>23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500136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24</a:t>
            </a:fld>
            <a:endParaRPr lang="ru-RU"/>
          </a:p>
        </p:txBody>
      </p:sp>
      <p:pic>
        <p:nvPicPr>
          <p:cNvPr id="1026" name="Picture 2" descr="https://a1z.ru/images/design/4-kruto-i-svezho-tsveta-dlya-websit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541" y="1556792"/>
            <a:ext cx="7214295" cy="3607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59021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25</a:t>
            </a:fld>
            <a:endParaRPr lang="ru-RU"/>
          </a:p>
        </p:txBody>
      </p:sp>
      <p:pic>
        <p:nvPicPr>
          <p:cNvPr id="3074" name="Picture 2" descr="https://a1z.ru/images/design/12-porazitelnyye-i-prostyye-tsveta-dlya-websit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484784"/>
            <a:ext cx="8064896" cy="4032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04339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26</a:t>
            </a:fld>
            <a:endParaRPr lang="ru-RU"/>
          </a:p>
        </p:txBody>
      </p:sp>
      <p:pic>
        <p:nvPicPr>
          <p:cNvPr id="2052" name="Picture 4" descr="https://a1z.ru/images/design/7-stilnyy-i-utonchennyy-tsveta-dlya-websit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68760"/>
            <a:ext cx="8208910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07321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b="1" dirty="0">
                <a:latin typeface="Arial Black" panose="020B0A04020102020204" pitchFamily="34" charset="0"/>
              </a:rPr>
              <a:t>Цвета – сервисы подбора цвета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700" u="sng" dirty="0">
                <a:latin typeface="Arial Narrow" panose="020B0606020202030204" pitchFamily="34" charset="0"/>
                <a:cs typeface="Arial" panose="020B0604020202020204" pitchFamily="34" charset="0"/>
                <a:hlinkClick r:id="rId2"/>
              </a:rPr>
              <a:t>в</a:t>
            </a:r>
            <a:r>
              <a:rPr lang="ru-RU" sz="2700" u="sng" dirty="0" smtClean="0">
                <a:latin typeface="Arial Narrow" panose="020B0606020202030204" pitchFamily="34" charset="0"/>
                <a:cs typeface="Arial" panose="020B0604020202020204" pitchFamily="34" charset="0"/>
                <a:hlinkClick r:id="rId2"/>
              </a:rPr>
              <a:t>ыбор цвета в </a:t>
            </a:r>
            <a:r>
              <a:rPr lang="en-US" sz="2700" u="sng" dirty="0" smtClean="0">
                <a:latin typeface="Arial Narrow" panose="020B0606020202030204" pitchFamily="34" charset="0"/>
                <a:cs typeface="Arial" panose="020B0604020202020204" pitchFamily="34" charset="0"/>
                <a:hlinkClick r:id="rId2"/>
              </a:rPr>
              <a:t>google</a:t>
            </a:r>
            <a:endParaRPr lang="ru-RU" sz="2700" u="sng" dirty="0" smtClean="0">
              <a:latin typeface="Arial Narrow" panose="020B0606020202030204" pitchFamily="34" charset="0"/>
              <a:cs typeface="Arial" panose="020B0604020202020204" pitchFamily="34" charset="0"/>
              <a:hlinkClick r:id="rId3"/>
            </a:endParaRPr>
          </a:p>
          <a:p>
            <a:r>
              <a:rPr lang="en-US" sz="2700" u="sng" dirty="0" smtClean="0">
                <a:latin typeface="Arial Narrow" panose="020B0606020202030204" pitchFamily="34" charset="0"/>
                <a:cs typeface="Arial" panose="020B0604020202020204" pitchFamily="34" charset="0"/>
                <a:hlinkClick r:id="rId3"/>
              </a:rPr>
              <a:t>color.adobe.com</a:t>
            </a:r>
            <a:endParaRPr lang="ru-RU" sz="2700" dirty="0">
              <a:latin typeface="Arial Narrow" panose="020B0606020202030204" pitchFamily="34" charset="0"/>
              <a:cs typeface="Arial" panose="020B0604020202020204" pitchFamily="34" charset="0"/>
              <a:hlinkClick r:id="rId4"/>
            </a:endParaRPr>
          </a:p>
          <a:p>
            <a:r>
              <a:rPr lang="en-US" sz="2700" dirty="0">
                <a:latin typeface="Arial Narrow" panose="020B0606020202030204" pitchFamily="34" charset="0"/>
                <a:cs typeface="Arial" panose="020B0604020202020204" pitchFamily="34" charset="0"/>
                <a:hlinkClick r:id="rId4"/>
              </a:rPr>
              <a:t>paletton.com</a:t>
            </a:r>
            <a:endParaRPr lang="ru-RU" sz="2700" dirty="0"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ru-RU" noProof="0" smtClean="0"/>
              <a:t>27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042091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Иконки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-432000">
              <a:buFont typeface="Wingdings" panose="05000000000000000000" pitchFamily="2" charset="2"/>
              <a:buChar char="§"/>
            </a:pPr>
            <a:r>
              <a:rPr lang="ru-RU" sz="2400" dirty="0">
                <a:latin typeface="Arial Narrow" panose="020B0606020202030204" pitchFamily="34" charset="0"/>
                <a:cs typeface="Arial" panose="020B0604020202020204" pitchFamily="34" charset="0"/>
              </a:rPr>
              <a:t>Заменить лишний текст! Ускорить запоминание, понимание!</a:t>
            </a:r>
          </a:p>
          <a:p>
            <a:pPr indent="-432000">
              <a:buFont typeface="Wingdings" panose="05000000000000000000" pitchFamily="2" charset="2"/>
              <a:buChar char="§"/>
            </a:pPr>
            <a:r>
              <a:rPr lang="ru-RU" sz="2400" dirty="0">
                <a:latin typeface="Arial Narrow" panose="020B0606020202030204" pitchFamily="34" charset="0"/>
                <a:cs typeface="Arial" panose="020B0604020202020204" pitchFamily="34" charset="0"/>
              </a:rPr>
              <a:t>Не трехмерные!</a:t>
            </a:r>
          </a:p>
          <a:p>
            <a:pPr indent="-432000">
              <a:buFont typeface="Wingdings" panose="05000000000000000000" pitchFamily="2" charset="2"/>
              <a:buChar char="§"/>
            </a:pPr>
            <a:r>
              <a:rPr lang="ru-RU" sz="2400" dirty="0">
                <a:latin typeface="Arial Narrow" panose="020B0606020202030204" pitchFamily="34" charset="0"/>
                <a:cs typeface="Arial" panose="020B0604020202020204" pitchFamily="34" charset="0"/>
              </a:rPr>
              <a:t>Линейные</a:t>
            </a:r>
          </a:p>
          <a:p>
            <a:pPr indent="-432000">
              <a:buFont typeface="Wingdings" panose="05000000000000000000" pitchFamily="2" charset="2"/>
              <a:buChar char="§"/>
            </a:pPr>
            <a:r>
              <a:rPr lang="ru-RU" sz="2400" dirty="0">
                <a:latin typeface="Arial Narrow" panose="020B0606020202030204" pitchFamily="34" charset="0"/>
                <a:cs typeface="Arial" panose="020B0604020202020204" pitchFamily="34" charset="0"/>
              </a:rPr>
              <a:t>Плоские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ru-RU" noProof="0" smtClean="0"/>
              <a:t>28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5098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29</a:t>
            </a:fld>
            <a:endParaRPr lang="ru-RU"/>
          </a:p>
        </p:txBody>
      </p:sp>
      <p:pic>
        <p:nvPicPr>
          <p:cNvPr id="4098" name="Picture 2" descr="Зачем нужны иконки сайта (favicon), иконки для мобильных устройств |  Создание и разработка сайтов - Nikita Spiva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569" y="404665"/>
            <a:ext cx="5588446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54 бесплатных сета с иконками для соцсетей | Иконки, Социальные сети,  Веб-дизайн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2637641"/>
            <a:ext cx="5243736" cy="393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3902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70171" y="637126"/>
            <a:ext cx="7406640" cy="1356360"/>
          </a:xfrm>
        </p:spPr>
        <p:txBody>
          <a:bodyPr/>
          <a:lstStyle/>
          <a:p>
            <a:pPr algn="just"/>
            <a:r>
              <a:rPr lang="ru-RU" b="1" dirty="0" smtClean="0">
                <a:latin typeface="Arial Black" panose="020B0A04020102020204" pitchFamily="34" charset="0"/>
              </a:rPr>
              <a:t>Стандарт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Пользовательский интерфейс — это внешний вид программы, который видит человек, пользуясь ею. </a:t>
            </a:r>
          </a:p>
          <a:p>
            <a:pPr marL="3429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Национальный стандарт РФ «ЭРГОНОМИКА ВЗАИМОДЕЙСТВИЯ ЧЕЛОВЕК - СИСТЕМА» </a:t>
            </a:r>
            <a:r>
              <a:rPr lang="en-US" sz="2400" dirty="0" smtClean="0">
                <a:latin typeface="Arial Narrow" panose="020B0606020202030204" pitchFamily="34" charset="0"/>
                <a:hlinkClick r:id="rId2"/>
              </a:rPr>
              <a:t>http://docs.cntd.ru/document/1200141127</a:t>
            </a:r>
            <a:r>
              <a:rPr lang="ru-RU" sz="2400" dirty="0" smtClean="0">
                <a:latin typeface="Arial Narrow" panose="020B0606020202030204" pitchFamily="34" charset="0"/>
              </a:rPr>
              <a:t> </a:t>
            </a:r>
            <a:endParaRPr lang="ru-RU" sz="2400" dirty="0">
              <a:latin typeface="Arial Narrow" panose="020B0606020202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459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latin typeface="Arial Black" panose="020B0A04020102020204" pitchFamily="34" charset="0"/>
              </a:rPr>
              <a:t>Иконки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2226469"/>
            <a:ext cx="3154079" cy="3263504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Arial Narrow" panose="020B0606020202030204" pitchFamily="34" charset="0"/>
                <a:cs typeface="Arial" panose="020B0604020202020204" pitchFamily="34" charset="0"/>
                <a:hlinkClick r:id="rId2"/>
              </a:rPr>
              <a:t>fontawesome.com</a:t>
            </a:r>
            <a:r>
              <a:rPr lang="ru-RU" sz="2400" dirty="0"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r>
              <a:rPr lang="en-US" sz="2400" dirty="0">
                <a:latin typeface="Arial Narrow" panose="020B0606020202030204" pitchFamily="34" charset="0"/>
                <a:cs typeface="Arial" panose="020B0604020202020204" pitchFamily="34" charset="0"/>
                <a:hlinkClick r:id="rId3"/>
              </a:rPr>
              <a:t>www.flaticon.com</a:t>
            </a:r>
            <a:r>
              <a:rPr lang="ru-RU" sz="2400" dirty="0"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61" y="2226469"/>
            <a:ext cx="2793399" cy="3294359"/>
          </a:xfrm>
          <a:prstGeom prst="rect">
            <a:avLst/>
          </a:prstGeom>
        </p:spPr>
      </p:pic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ru-RU" noProof="0" smtClean="0"/>
              <a:t>30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07312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smtClean="0">
                <a:latin typeface="Arial Black" panose="020B0A04020102020204" pitchFamily="34" charset="0"/>
              </a:rPr>
              <a:t>Шрифты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2099304"/>
            <a:ext cx="3799333" cy="399399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ru-RU" sz="2800" b="1" dirty="0">
                <a:latin typeface="Arial Narrow" panose="020B0606020202030204" pitchFamily="34" charset="0"/>
              </a:rPr>
              <a:t>Системные шрифты:</a:t>
            </a:r>
            <a:r>
              <a:rPr lang="ru-RU" sz="2800" dirty="0" smtClean="0">
                <a:latin typeface="Arial Narrow" panose="020B0606020202030204" pitchFamily="34" charset="0"/>
              </a:rPr>
              <a:t/>
            </a:r>
            <a:br>
              <a:rPr lang="ru-RU" sz="2800" dirty="0" smtClean="0">
                <a:latin typeface="Arial Narrow" panose="020B0606020202030204" pitchFamily="34" charset="0"/>
              </a:rPr>
            </a:br>
            <a:r>
              <a:rPr lang="en-US" sz="2800" dirty="0">
                <a:latin typeface="Arial Narrow" panose="020B0606020202030204" pitchFamily="34" charset="0"/>
              </a:rPr>
              <a:t>Arial</a:t>
            </a:r>
            <a:r>
              <a:rPr lang="en-US" sz="2800" dirty="0" smtClean="0">
                <a:latin typeface="Arial Narrow" panose="020B0606020202030204" pitchFamily="34" charset="0"/>
              </a:rPr>
              <a:t/>
            </a:r>
            <a:br>
              <a:rPr lang="en-US" sz="2800" dirty="0" smtClean="0">
                <a:latin typeface="Arial Narrow" panose="020B0606020202030204" pitchFamily="34" charset="0"/>
              </a:rPr>
            </a:br>
            <a:r>
              <a:rPr lang="en-US" sz="2800" dirty="0" err="1">
                <a:latin typeface="Arial Narrow" panose="020B0606020202030204" pitchFamily="34" charset="0"/>
              </a:rPr>
              <a:t>Arial</a:t>
            </a:r>
            <a:r>
              <a:rPr lang="en-US" sz="2800" dirty="0">
                <a:latin typeface="Arial Narrow" panose="020B0606020202030204" pitchFamily="34" charset="0"/>
              </a:rPr>
              <a:t> narrow</a:t>
            </a:r>
            <a:r>
              <a:rPr lang="en-US" sz="2800" dirty="0" smtClean="0">
                <a:latin typeface="Arial Narrow" panose="020B0606020202030204" pitchFamily="34" charset="0"/>
              </a:rPr>
              <a:t/>
            </a:r>
            <a:br>
              <a:rPr lang="en-US" sz="2800" dirty="0" smtClean="0">
                <a:latin typeface="Arial Narrow" panose="020B0606020202030204" pitchFamily="34" charset="0"/>
              </a:rPr>
            </a:br>
            <a:r>
              <a:rPr lang="en-US" sz="2800" dirty="0">
                <a:latin typeface="Arial Narrow" panose="020B0606020202030204" pitchFamily="34" charset="0"/>
              </a:rPr>
              <a:t>Arial Black (</a:t>
            </a:r>
            <a:r>
              <a:rPr lang="ru-RU" sz="2800" dirty="0">
                <a:latin typeface="Arial Narrow" panose="020B0606020202030204" pitchFamily="34" charset="0"/>
              </a:rPr>
              <a:t>только для заголовков)</a:t>
            </a:r>
            <a:r>
              <a:rPr lang="ru-RU" sz="2800" dirty="0" smtClean="0">
                <a:latin typeface="Arial Narrow" panose="020B0606020202030204" pitchFamily="34" charset="0"/>
              </a:rPr>
              <a:t/>
            </a:r>
            <a:br>
              <a:rPr lang="ru-RU" sz="2800" dirty="0" smtClean="0">
                <a:latin typeface="Arial Narrow" panose="020B0606020202030204" pitchFamily="34" charset="0"/>
              </a:rPr>
            </a:br>
            <a:r>
              <a:rPr lang="en-US" sz="2800" dirty="0">
                <a:latin typeface="Arial Narrow" panose="020B0606020202030204" pitchFamily="34" charset="0"/>
              </a:rPr>
              <a:t>Calibri</a:t>
            </a:r>
            <a:r>
              <a:rPr lang="en-US" dirty="0" smtClean="0">
                <a:latin typeface="Arial Narrow" panose="020B0606020202030204" pitchFamily="34" charset="0"/>
              </a:rPr>
              <a:t/>
            </a:r>
            <a:br>
              <a:rPr lang="en-US" dirty="0" smtClean="0">
                <a:latin typeface="Arial Narrow" panose="020B0606020202030204" pitchFamily="34" charset="0"/>
              </a:rPr>
            </a:br>
            <a:endParaRPr lang="ru-RU" dirty="0">
              <a:latin typeface="Arial Narrow" panose="020B0606020202030204" pitchFamily="34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ru-RU" noProof="0" smtClean="0"/>
              <a:t>31</a:t>
            </a:fld>
            <a:endParaRPr lang="ru-RU" noProof="0"/>
          </a:p>
        </p:txBody>
      </p:sp>
      <p:sp>
        <p:nvSpPr>
          <p:cNvPr id="10" name="TextBox 9"/>
          <p:cNvSpPr txBox="1"/>
          <p:nvPr/>
        </p:nvSpPr>
        <p:spPr>
          <a:xfrm>
            <a:off x="4644008" y="1852055"/>
            <a:ext cx="3827207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latin typeface="Arial Narrow" panose="020B0606020202030204" pitchFamily="34" charset="0"/>
              </a:rPr>
              <a:t/>
            </a:r>
            <a:br>
              <a:rPr lang="en-US" sz="1350" dirty="0">
                <a:latin typeface="Arial Narrow" panose="020B0606020202030204" pitchFamily="34" charset="0"/>
              </a:rPr>
            </a:br>
            <a:r>
              <a:rPr lang="ru-RU" sz="2800" b="1" dirty="0">
                <a:latin typeface="Arial Narrow" panose="020B0606020202030204" pitchFamily="34" charset="0"/>
              </a:rPr>
              <a:t>Сторонние шрифты:</a:t>
            </a:r>
            <a:r>
              <a:rPr lang="ru-RU" sz="2800" dirty="0">
                <a:latin typeface="Arial Narrow" panose="020B0606020202030204" pitchFamily="34" charset="0"/>
              </a:rPr>
              <a:t/>
            </a:r>
            <a:br>
              <a:rPr lang="ru-RU" sz="2800" dirty="0">
                <a:latin typeface="Arial Narrow" panose="020B0606020202030204" pitchFamily="34" charset="0"/>
              </a:rPr>
            </a:br>
            <a:r>
              <a:rPr lang="ru-RU" sz="2800" dirty="0">
                <a:latin typeface="Arial Narrow" panose="020B0606020202030204" pitchFamily="34" charset="0"/>
              </a:rPr>
              <a:t>⁃ </a:t>
            </a:r>
            <a:r>
              <a:rPr lang="en-US" sz="2800" dirty="0" err="1">
                <a:latin typeface="Arial Narrow" panose="020B0606020202030204" pitchFamily="34" charset="0"/>
              </a:rPr>
              <a:t>Bebas</a:t>
            </a:r>
            <a:r>
              <a:rPr lang="en-US" sz="2800" dirty="0">
                <a:latin typeface="Arial Narrow" panose="020B0606020202030204" pitchFamily="34" charset="0"/>
              </a:rPr>
              <a:t> (</a:t>
            </a:r>
            <a:r>
              <a:rPr lang="ru-RU" sz="2800" dirty="0">
                <a:latin typeface="Arial Narrow" panose="020B0606020202030204" pitchFamily="34" charset="0"/>
              </a:rPr>
              <a:t>только для заголовков)</a:t>
            </a:r>
            <a:br>
              <a:rPr lang="ru-RU" sz="2800" dirty="0">
                <a:latin typeface="Arial Narrow" panose="020B0606020202030204" pitchFamily="34" charset="0"/>
              </a:rPr>
            </a:br>
            <a:r>
              <a:rPr lang="ru-RU" sz="2800" dirty="0">
                <a:latin typeface="Arial Narrow" panose="020B0606020202030204" pitchFamily="34" charset="0"/>
              </a:rPr>
              <a:t>⁃ </a:t>
            </a:r>
            <a:r>
              <a:rPr lang="en-US" sz="2800" dirty="0" err="1">
                <a:latin typeface="Arial Narrow" panose="020B0606020202030204" pitchFamily="34" charset="0"/>
              </a:rPr>
              <a:t>Raleway</a:t>
            </a:r>
            <a:r>
              <a:rPr lang="en-US" sz="2800" dirty="0">
                <a:latin typeface="Arial Narrow" panose="020B0606020202030204" pitchFamily="34" charset="0"/>
              </a:rPr>
              <a:t/>
            </a:r>
            <a:br>
              <a:rPr lang="en-US" sz="2800" dirty="0">
                <a:latin typeface="Arial Narrow" panose="020B0606020202030204" pitchFamily="34" charset="0"/>
              </a:rPr>
            </a:br>
            <a:r>
              <a:rPr lang="en-US" sz="2800" dirty="0">
                <a:latin typeface="Arial Narrow" panose="020B0606020202030204" pitchFamily="34" charset="0"/>
              </a:rPr>
              <a:t>⁃ </a:t>
            </a:r>
            <a:r>
              <a:rPr lang="en-US" sz="2800" dirty="0" err="1">
                <a:latin typeface="Arial Narrow" panose="020B0606020202030204" pitchFamily="34" charset="0"/>
              </a:rPr>
              <a:t>Roboto</a:t>
            </a:r>
            <a:r>
              <a:rPr lang="en-US" sz="2800" dirty="0">
                <a:latin typeface="Arial Narrow" panose="020B0606020202030204" pitchFamily="34" charset="0"/>
              </a:rPr>
              <a:t/>
            </a:r>
            <a:br>
              <a:rPr lang="en-US" sz="2800" dirty="0">
                <a:latin typeface="Arial Narrow" panose="020B0606020202030204" pitchFamily="34" charset="0"/>
              </a:rPr>
            </a:br>
            <a:r>
              <a:rPr lang="en-US" sz="2800" dirty="0">
                <a:latin typeface="Arial Narrow" panose="020B0606020202030204" pitchFamily="34" charset="0"/>
              </a:rPr>
              <a:t>⁃ Helvetica</a:t>
            </a:r>
            <a:br>
              <a:rPr lang="en-US" sz="2800" dirty="0">
                <a:latin typeface="Arial Narrow" panose="020B0606020202030204" pitchFamily="34" charset="0"/>
              </a:rPr>
            </a:br>
            <a:r>
              <a:rPr lang="en-US" sz="2800" dirty="0">
                <a:latin typeface="Arial Narrow" panose="020B0606020202030204" pitchFamily="34" charset="0"/>
              </a:rPr>
              <a:t>⁃ Circe</a:t>
            </a:r>
            <a:br>
              <a:rPr lang="en-US" sz="2800" dirty="0">
                <a:latin typeface="Arial Narrow" panose="020B0606020202030204" pitchFamily="34" charset="0"/>
              </a:rPr>
            </a:br>
            <a:r>
              <a:rPr lang="en-US" sz="2800" dirty="0">
                <a:latin typeface="Arial Narrow" panose="020B0606020202030204" pitchFamily="34" charset="0"/>
              </a:rPr>
              <a:t>⁃ Open Sans</a:t>
            </a:r>
            <a:br>
              <a:rPr lang="en-US" sz="2800" dirty="0">
                <a:latin typeface="Arial Narrow" panose="020B0606020202030204" pitchFamily="34" charset="0"/>
              </a:rPr>
            </a:br>
            <a:r>
              <a:rPr lang="en-US" sz="2800" dirty="0">
                <a:latin typeface="Arial Narrow" panose="020B0606020202030204" pitchFamily="34" charset="0"/>
              </a:rPr>
              <a:t>⁃ Gotham Pro</a:t>
            </a:r>
            <a:endParaRPr lang="ru-RU" sz="2800" dirty="0">
              <a:latin typeface="Arial Narrow" panose="020B0606020202030204" pitchFamily="34" charset="0"/>
            </a:endParaRPr>
          </a:p>
          <a:p>
            <a:endParaRPr lang="ru-RU" sz="1350" dirty="0"/>
          </a:p>
        </p:txBody>
      </p:sp>
    </p:spTree>
    <p:extLst>
      <p:ext uri="{BB962C8B-B14F-4D97-AF65-F5344CB8AC3E}">
        <p14:creationId xmlns:p14="http://schemas.microsoft.com/office/powerpoint/2010/main" val="7347360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smtClean="0">
                <a:latin typeface="Arial Black" panose="020B0A04020102020204" pitchFamily="34" charset="0"/>
              </a:rPr>
              <a:t>Шрифты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Примеры сочетаний:</a:t>
            </a:r>
          </a:p>
          <a:p>
            <a:pPr marL="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заголовок – </a:t>
            </a:r>
            <a:r>
              <a:rPr lang="ru-RU" sz="2400" dirty="0" err="1" smtClean="0">
                <a:latin typeface="Arial Narrow" panose="020B0606020202030204" pitchFamily="34" charset="0"/>
              </a:rPr>
              <a:t>Arial</a:t>
            </a:r>
            <a:r>
              <a:rPr lang="ru-RU" sz="2400" dirty="0" smtClean="0">
                <a:latin typeface="Arial Narrow" panose="020B0606020202030204" pitchFamily="34" charset="0"/>
              </a:rPr>
              <a:t> </a:t>
            </a:r>
            <a:r>
              <a:rPr lang="ru-RU" sz="2400" dirty="0" err="1">
                <a:latin typeface="Arial Narrow" panose="020B0606020202030204" pitchFamily="34" charset="0"/>
              </a:rPr>
              <a:t>Black</a:t>
            </a:r>
            <a:r>
              <a:rPr lang="ru-RU" sz="2400" dirty="0">
                <a:latin typeface="Arial Narrow" panose="020B0606020202030204" pitchFamily="34" charset="0"/>
              </a:rPr>
              <a:t>, а </a:t>
            </a:r>
            <a:r>
              <a:rPr lang="ru-RU" sz="2400" dirty="0" smtClean="0">
                <a:latin typeface="Arial Narrow" panose="020B0606020202030204" pitchFamily="34" charset="0"/>
              </a:rPr>
              <a:t>обычный текст –  </a:t>
            </a:r>
            <a:r>
              <a:rPr lang="ru-RU" sz="2400" dirty="0" err="1">
                <a:latin typeface="Arial Narrow" panose="020B0606020202030204" pitchFamily="34" charset="0"/>
              </a:rPr>
              <a:t>Arial</a:t>
            </a:r>
            <a:r>
              <a:rPr lang="ru-RU" sz="2400" dirty="0" smtClean="0">
                <a:latin typeface="Arial Narrow" panose="020B0606020202030204" pitchFamily="34" charset="0"/>
              </a:rPr>
              <a:t>,</a:t>
            </a:r>
          </a:p>
          <a:p>
            <a:pPr marL="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заголовок – </a:t>
            </a:r>
            <a:r>
              <a:rPr lang="ru-RU" sz="2400" dirty="0" err="1" smtClean="0">
                <a:latin typeface="Arial Narrow" panose="020B0606020202030204" pitchFamily="34" charset="0"/>
              </a:rPr>
              <a:t>Raleway</a:t>
            </a:r>
            <a:r>
              <a:rPr lang="ru-RU" sz="2400" dirty="0" smtClean="0">
                <a:latin typeface="Arial Narrow" panose="020B0606020202030204" pitchFamily="34" charset="0"/>
              </a:rPr>
              <a:t> </a:t>
            </a:r>
            <a:r>
              <a:rPr lang="ru-RU" sz="2400" dirty="0" err="1" smtClean="0">
                <a:latin typeface="Arial Narrow" panose="020B0606020202030204" pitchFamily="34" charset="0"/>
              </a:rPr>
              <a:t>Bold</a:t>
            </a:r>
            <a:r>
              <a:rPr lang="ru-RU" sz="2400" dirty="0" smtClean="0">
                <a:latin typeface="Arial Narrow" panose="020B0606020202030204" pitchFamily="34" charset="0"/>
              </a:rPr>
              <a:t>, а обычный текст –  </a:t>
            </a:r>
            <a:r>
              <a:rPr lang="ru-RU" sz="2400" dirty="0" err="1" smtClean="0">
                <a:latin typeface="Arial Narrow" panose="020B0606020202030204" pitchFamily="34" charset="0"/>
              </a:rPr>
              <a:t>Raleway</a:t>
            </a:r>
            <a:r>
              <a:rPr lang="ru-RU" sz="2400" dirty="0" smtClean="0">
                <a:latin typeface="Arial Narrow" panose="020B0606020202030204" pitchFamily="34" charset="0"/>
              </a:rPr>
              <a:t> </a:t>
            </a:r>
            <a:r>
              <a:rPr lang="ru-RU" sz="2400" dirty="0" err="1" smtClean="0">
                <a:latin typeface="Arial Narrow" panose="020B0606020202030204" pitchFamily="34" charset="0"/>
              </a:rPr>
              <a:t>Regular</a:t>
            </a:r>
            <a:r>
              <a:rPr lang="ru-RU" sz="2400" dirty="0" smtClean="0">
                <a:latin typeface="Arial Narrow" panose="020B0606020202030204" pitchFamily="34" charset="0"/>
              </a:rPr>
              <a:t>,</a:t>
            </a:r>
          </a:p>
          <a:p>
            <a:pPr marL="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заголовок – </a:t>
            </a:r>
            <a:r>
              <a:rPr lang="ru-RU" sz="2400" dirty="0" err="1" smtClean="0">
                <a:latin typeface="Arial Narrow" panose="020B0606020202030204" pitchFamily="34" charset="0"/>
              </a:rPr>
              <a:t>Bebas</a:t>
            </a:r>
            <a:r>
              <a:rPr lang="ru-RU" sz="2400" dirty="0" smtClean="0">
                <a:latin typeface="Arial Narrow" panose="020B0606020202030204" pitchFamily="34" charset="0"/>
              </a:rPr>
              <a:t> </a:t>
            </a:r>
            <a:r>
              <a:rPr lang="ru-RU" sz="2400" dirty="0" err="1" smtClean="0">
                <a:latin typeface="Arial Narrow" panose="020B0606020202030204" pitchFamily="34" charset="0"/>
              </a:rPr>
              <a:t>Bold</a:t>
            </a:r>
            <a:r>
              <a:rPr lang="ru-RU" sz="2400" dirty="0" smtClean="0">
                <a:latin typeface="Arial Narrow" panose="020B0606020202030204" pitchFamily="34" charset="0"/>
              </a:rPr>
              <a:t> , а обычный текст –  </a:t>
            </a:r>
            <a:r>
              <a:rPr lang="ru-RU" sz="2400" dirty="0" err="1" smtClean="0">
                <a:latin typeface="Arial Narrow" panose="020B0606020202030204" pitchFamily="34" charset="0"/>
              </a:rPr>
              <a:t>Raleway</a:t>
            </a:r>
            <a:r>
              <a:rPr lang="ru-RU" sz="2400" dirty="0" smtClean="0">
                <a:latin typeface="Arial Narrow" panose="020B0606020202030204" pitchFamily="34" charset="0"/>
              </a:rPr>
              <a:t> </a:t>
            </a:r>
            <a:r>
              <a:rPr lang="ru-RU" sz="2400" dirty="0" err="1" smtClean="0">
                <a:latin typeface="Arial Narrow" panose="020B0606020202030204" pitchFamily="34" charset="0"/>
              </a:rPr>
              <a:t>Regular</a:t>
            </a:r>
            <a:r>
              <a:rPr lang="ru-RU" sz="2400" dirty="0" smtClean="0">
                <a:latin typeface="Arial Narrow" panose="020B0606020202030204" pitchFamily="34" charset="0"/>
              </a:rPr>
              <a:t> ,</a:t>
            </a:r>
          </a:p>
          <a:p>
            <a:pPr marL="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Один шрифт на все – меняем только его тип</a:t>
            </a:r>
          </a:p>
          <a:p>
            <a:pPr marL="0" indent="0">
              <a:buNone/>
            </a:pPr>
            <a:endParaRPr lang="ru-RU" dirty="0" smtClean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ru-RU" noProof="0" smtClean="0"/>
              <a:t>32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946357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smtClean="0">
                <a:latin typeface="Arial Black" panose="020B0A04020102020204" pitchFamily="34" charset="0"/>
              </a:rPr>
              <a:t>Шрифты - сервисы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Arial Narrow" panose="020B0606020202030204" pitchFamily="34" charset="0"/>
                <a:hlinkClick r:id="rId2"/>
              </a:rPr>
              <a:t>https://fonts.google.com/</a:t>
            </a:r>
            <a:endParaRPr lang="ru-RU" sz="2400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endParaRPr lang="ru-RU" dirty="0" smtClean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ru-RU" noProof="0" smtClean="0"/>
              <a:t>33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6002975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smtClean="0">
                <a:latin typeface="Arial Black" panose="020B0A04020102020204" pitchFamily="34" charset="0"/>
              </a:rPr>
              <a:t>Картинки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Фон – высокое разрешение (не менее </a:t>
            </a:r>
            <a:r>
              <a:rPr lang="en-US" sz="2400" dirty="0" smtClean="0">
                <a:latin typeface="Arial Narrow" panose="020B0606020202030204" pitchFamily="34" charset="0"/>
              </a:rPr>
              <a:t>2</a:t>
            </a:r>
            <a:r>
              <a:rPr lang="ru-RU" sz="2400" dirty="0" smtClean="0">
                <a:latin typeface="Arial Narrow" panose="020B0606020202030204" pitchFamily="34" charset="0"/>
              </a:rPr>
              <a:t>000 </a:t>
            </a:r>
            <a:r>
              <a:rPr lang="en-US" sz="2400" dirty="0" err="1" smtClean="0">
                <a:latin typeface="Arial Narrow" panose="020B0606020202030204" pitchFamily="34" charset="0"/>
              </a:rPr>
              <a:t>px</a:t>
            </a:r>
            <a:r>
              <a:rPr lang="ru-RU" sz="2400" dirty="0" smtClean="0">
                <a:latin typeface="Arial Narrow" panose="020B0606020202030204" pitchFamily="34" charset="0"/>
              </a:rPr>
              <a:t> в ширину), не растягивайте картинку!</a:t>
            </a:r>
          </a:p>
          <a:p>
            <a:pPr marL="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Желательно – картинки не из поисковиков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ru-RU" noProof="0" smtClean="0"/>
              <a:t>34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3089568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smtClean="0">
                <a:latin typeface="Arial Black" panose="020B0A04020102020204" pitchFamily="34" charset="0"/>
              </a:rPr>
              <a:t>Картинки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Arial Narrow" panose="020B0606020202030204" pitchFamily="34" charset="0"/>
                <a:hlinkClick r:id="rId2"/>
              </a:rPr>
              <a:t>https://www.flickr.com</a:t>
            </a:r>
            <a:endParaRPr lang="en-US" sz="2400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Arial Narrow" panose="020B0606020202030204" pitchFamily="34" charset="0"/>
                <a:hlinkClick r:id="rId3"/>
              </a:rPr>
              <a:t>https://unsplash.com</a:t>
            </a:r>
            <a:endParaRPr lang="en-US" sz="2400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Arial Narrow" panose="020B0606020202030204" pitchFamily="34" charset="0"/>
                <a:hlinkClick r:id="rId4"/>
              </a:rPr>
              <a:t>https://www.everypixel.com/</a:t>
            </a:r>
            <a:r>
              <a:rPr lang="ru-RU" sz="2400" dirty="0" smtClean="0">
                <a:latin typeface="Arial Narrow" panose="020B0606020202030204" pitchFamily="34" charset="0"/>
              </a:rPr>
              <a:t> </a:t>
            </a:r>
            <a:endParaRPr lang="ru-RU" sz="2400" dirty="0">
              <a:latin typeface="Arial Narrow" panose="020B0606020202030204" pitchFamily="34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ru-RU" noProof="0" smtClean="0"/>
              <a:t>35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794937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Этап 6 – Разработка дизайн-концепции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 smtClean="0">
                <a:latin typeface="Arial Narrow" panose="020B0606020202030204" pitchFamily="34" charset="0"/>
              </a:rPr>
              <a:t>Разработка дизайна главной страницы сайта, 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Как правила создаются сразу дизайны этой страницы для разных устройств.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Можно добавить анимацию, если она специфична для данной страницы.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22820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Пример дизайн-концепции</a:t>
            </a:r>
            <a:endParaRPr lang="ru-RU" b="1" dirty="0">
              <a:latin typeface="Arial Black" panose="020B0A04020102020204" pitchFamily="34" charset="0"/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3768" y="1966635"/>
            <a:ext cx="3888432" cy="4679585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09379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>
                <a:latin typeface="Arial Black" panose="020B0A04020102020204" pitchFamily="34" charset="0"/>
              </a:rPr>
              <a:t>Принципы создания сбалансированного дизайна сайта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24078" indent="-514350">
              <a:buFont typeface="+mj-lt"/>
              <a:buAutoNum type="arabicPeriod"/>
            </a:pPr>
            <a:r>
              <a:rPr lang="ru-RU" sz="2400" dirty="0" smtClean="0">
                <a:latin typeface="Arial Narrow" panose="020B0606020202030204" pitchFamily="34" charset="0"/>
              </a:rPr>
              <a:t>Использовать не более 3 разных цветов (оттенков может быть больше</a:t>
            </a:r>
            <a:r>
              <a:rPr lang="ru-RU" sz="2400" dirty="0" smtClean="0">
                <a:latin typeface="Arial Narrow" panose="020B0606020202030204" pitchFamily="34" charset="0"/>
              </a:rPr>
              <a:t>)</a:t>
            </a:r>
            <a:endParaRPr lang="ru-RU" sz="2400" dirty="0" smtClean="0">
              <a:latin typeface="Arial Narrow" panose="020B0606020202030204" pitchFamily="34" charset="0"/>
            </a:endParaRPr>
          </a:p>
          <a:p>
            <a:pPr marL="624078" indent="-514350">
              <a:buFont typeface="+mj-lt"/>
              <a:buAutoNum type="arabicPeriod"/>
            </a:pPr>
            <a:r>
              <a:rPr lang="ru-RU" sz="2400" dirty="0" smtClean="0">
                <a:latin typeface="Arial Narrow" panose="020B0606020202030204" pitchFamily="34" charset="0"/>
              </a:rPr>
              <a:t>Использовать не более 3 разных </a:t>
            </a:r>
            <a:r>
              <a:rPr lang="ru-RU" sz="2400" dirty="0" smtClean="0">
                <a:latin typeface="Arial Narrow" panose="020B0606020202030204" pitchFamily="34" charset="0"/>
              </a:rPr>
              <a:t>шрифтов</a:t>
            </a:r>
            <a:endParaRPr lang="ru-RU" sz="2400" dirty="0" smtClean="0">
              <a:latin typeface="Arial Narrow" panose="020B0606020202030204" pitchFamily="34" charset="0"/>
            </a:endParaRPr>
          </a:p>
          <a:p>
            <a:pPr marL="624078" indent="-514350">
              <a:buFont typeface="+mj-lt"/>
              <a:buAutoNum type="arabicPeriod"/>
            </a:pPr>
            <a:r>
              <a:rPr lang="ru-RU" sz="2400" dirty="0" smtClean="0">
                <a:latin typeface="Arial Narrow" panose="020B0606020202030204" pitchFamily="34" charset="0"/>
              </a:rPr>
              <a:t>Между всеми элементами сайта должно быть </a:t>
            </a:r>
            <a:r>
              <a:rPr lang="ru-RU" sz="2400" dirty="0" smtClean="0">
                <a:latin typeface="Arial Narrow" panose="020B0606020202030204" pitchFamily="34" charset="0"/>
              </a:rPr>
              <a:t>расстояние</a:t>
            </a:r>
            <a:endParaRPr lang="ru-RU" sz="2400" dirty="0" smtClean="0">
              <a:latin typeface="Arial Narrow" panose="020B0606020202030204" pitchFamily="34" charset="0"/>
            </a:endParaRPr>
          </a:p>
          <a:p>
            <a:pPr marL="624078" indent="-514350">
              <a:buFont typeface="+mj-lt"/>
              <a:buAutoNum type="arabicPeriod"/>
            </a:pPr>
            <a:r>
              <a:rPr lang="ru-RU" sz="2400" dirty="0" smtClean="0">
                <a:latin typeface="Arial Narrow" panose="020B0606020202030204" pitchFamily="34" charset="0"/>
              </a:rPr>
              <a:t>Должна просматриваться четкая структура сайта</a:t>
            </a:r>
          </a:p>
          <a:p>
            <a:pPr marL="624078" indent="-514350">
              <a:buFont typeface="+mj-lt"/>
              <a:buAutoNum type="arabicPeriod"/>
            </a:pPr>
            <a:r>
              <a:rPr lang="ru-RU" sz="2400" dirty="0" smtClean="0">
                <a:latin typeface="Arial Narrow" panose="020B0606020202030204" pitchFamily="34" charset="0"/>
              </a:rPr>
              <a:t>Дизайн должен фокусировать внимание на </a:t>
            </a:r>
            <a:r>
              <a:rPr lang="ru-RU" sz="2400" dirty="0" smtClean="0">
                <a:latin typeface="Arial Narrow" panose="020B0606020202030204" pitchFamily="34" charset="0"/>
              </a:rPr>
              <a:t>главном</a:t>
            </a:r>
            <a:endParaRPr lang="ru-RU" sz="2400" dirty="0">
              <a:latin typeface="Arial Narrow" panose="020B0606020202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38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68144" y="2249424"/>
            <a:ext cx="2862937" cy="3000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Современный дизайн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83568" y="2132856"/>
            <a:ext cx="5050904" cy="4325112"/>
          </a:xfrm>
        </p:spPr>
        <p:txBody>
          <a:bodyPr>
            <a:normAutofit/>
          </a:bodyPr>
          <a:lstStyle/>
          <a:p>
            <a:r>
              <a:rPr lang="ru-RU" sz="2400" dirty="0" smtClean="0">
                <a:latin typeface="Arial Narrow" panose="020B0606020202030204" pitchFamily="34" charset="0"/>
              </a:rPr>
              <a:t>Простота дизайна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Много свободного пространства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Большие объекты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Крупный текст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Простая навигация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Простая структура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Логотип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Яркие и сочные цвета элементов на спокойном фоне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39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Этапы разработки интерфейса сайта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91490" indent="-457200">
              <a:buFont typeface="+mj-lt"/>
              <a:buAutoNum type="arabicPeriod"/>
            </a:pPr>
            <a:r>
              <a:rPr lang="ru-RU" sz="2400" dirty="0">
                <a:latin typeface="Arial Narrow" panose="020B0606020202030204" pitchFamily="34" charset="0"/>
              </a:rPr>
              <a:t>Исследование</a:t>
            </a:r>
          </a:p>
          <a:p>
            <a:pPr marL="491490" indent="-457200">
              <a:buFont typeface="+mj-lt"/>
              <a:buAutoNum type="arabicPeriod"/>
            </a:pPr>
            <a:r>
              <a:rPr lang="ru-RU" sz="2400" dirty="0" smtClean="0">
                <a:latin typeface="Arial Narrow" panose="020B0606020202030204" pitchFamily="34" charset="0"/>
              </a:rPr>
              <a:t>Создание пользовательских сценариев</a:t>
            </a:r>
            <a:endParaRPr lang="ru-RU" sz="2400" dirty="0">
              <a:latin typeface="Arial Narrow" panose="020B0606020202030204" pitchFamily="34" charset="0"/>
            </a:endParaRPr>
          </a:p>
          <a:p>
            <a:pPr marL="491490" indent="-457200">
              <a:buFont typeface="+mj-lt"/>
              <a:buAutoNum type="arabicPeriod"/>
            </a:pPr>
            <a:r>
              <a:rPr lang="ru-RU" sz="2400" dirty="0" smtClean="0">
                <a:latin typeface="Arial Narrow" panose="020B0606020202030204" pitchFamily="34" charset="0"/>
              </a:rPr>
              <a:t>Разработка структуры </a:t>
            </a:r>
            <a:r>
              <a:rPr lang="ru-RU" sz="2400" dirty="0">
                <a:latin typeface="Arial Narrow" panose="020B0606020202030204" pitchFamily="34" charset="0"/>
              </a:rPr>
              <a:t>интерфейса</a:t>
            </a:r>
          </a:p>
          <a:p>
            <a:pPr marL="491490" indent="-457200">
              <a:buFont typeface="+mj-lt"/>
              <a:buAutoNum type="arabicPeriod"/>
            </a:pPr>
            <a:r>
              <a:rPr lang="ru-RU" sz="2400" dirty="0" err="1">
                <a:latin typeface="Arial Narrow" panose="020B0606020202030204" pitchFamily="34" charset="0"/>
              </a:rPr>
              <a:t>Прототипирование</a:t>
            </a:r>
            <a:r>
              <a:rPr lang="ru-RU" sz="2400" dirty="0">
                <a:latin typeface="Arial Narrow" panose="020B0606020202030204" pitchFamily="34" charset="0"/>
              </a:rPr>
              <a:t> интерфейса</a:t>
            </a:r>
          </a:p>
          <a:p>
            <a:pPr marL="491490" indent="-457200">
              <a:buFont typeface="+mj-lt"/>
              <a:buAutoNum type="arabicPeriod"/>
            </a:pPr>
            <a:r>
              <a:rPr lang="ru-RU" sz="2400" dirty="0">
                <a:latin typeface="Arial Narrow" panose="020B0606020202030204" pitchFamily="34" charset="0"/>
              </a:rPr>
              <a:t>Определение стилистики</a:t>
            </a:r>
          </a:p>
          <a:p>
            <a:pPr marL="491490" indent="-457200">
              <a:buFont typeface="+mj-lt"/>
              <a:buAutoNum type="arabicPeriod"/>
            </a:pPr>
            <a:r>
              <a:rPr lang="ru-RU" sz="2400" dirty="0" smtClean="0">
                <a:latin typeface="Arial Narrow" panose="020B0606020202030204" pitchFamily="34" charset="0"/>
              </a:rPr>
              <a:t>Разработка дизайн концепции</a:t>
            </a:r>
            <a:endParaRPr lang="ru-RU" sz="2400" dirty="0">
              <a:latin typeface="Arial Narrow" panose="020B0606020202030204" pitchFamily="34" charset="0"/>
            </a:endParaRPr>
          </a:p>
          <a:p>
            <a:pPr marL="491490" indent="-457200">
              <a:buFont typeface="+mj-lt"/>
              <a:buAutoNum type="arabicPeriod"/>
            </a:pPr>
            <a:r>
              <a:rPr lang="ru-RU" sz="2400" dirty="0">
                <a:latin typeface="Arial Narrow" panose="020B0606020202030204" pitchFamily="34" charset="0"/>
              </a:rPr>
              <a:t>Оформление всех </a:t>
            </a:r>
            <a:r>
              <a:rPr lang="ru-RU" sz="2400" dirty="0" smtClean="0">
                <a:latin typeface="Arial Narrow" panose="020B0606020202030204" pitchFamily="34" charset="0"/>
              </a:rPr>
              <a:t>страниц (экранов)</a:t>
            </a:r>
            <a:endParaRPr lang="ru-RU" sz="2400" dirty="0" smtClean="0">
              <a:latin typeface="Arial Narrow" panose="020B0606020202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4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smtClean="0">
                <a:latin typeface="Arial Black" panose="020B0A04020102020204" pitchFamily="34" charset="0"/>
              </a:rPr>
              <a:t>Виды сайтов по масштабированию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 smtClean="0">
                <a:latin typeface="Arial Narrow" panose="020B0606020202030204" pitchFamily="34" charset="0"/>
              </a:rPr>
              <a:t>Статические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Динамические (резиновые)</a:t>
            </a:r>
            <a:endParaRPr lang="ru-RU" sz="2400" dirty="0">
              <a:latin typeface="Arial Narrow" panose="020B0606020202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40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71736" y="3714752"/>
            <a:ext cx="3991095" cy="27574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66887" y="476672"/>
            <a:ext cx="6000792" cy="2923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41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99792" y="3848757"/>
            <a:ext cx="4071933" cy="27332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43608" y="332656"/>
            <a:ext cx="7052052" cy="350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42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Сетка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1" y="2226469"/>
            <a:ext cx="4389233" cy="27863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latin typeface="Arial Narrow" panose="020B0606020202030204" pitchFamily="34" charset="0"/>
              </a:rPr>
              <a:t>Модульная сетка в </a:t>
            </a:r>
            <a:r>
              <a:rPr lang="ru-RU" sz="2400" dirty="0" err="1">
                <a:latin typeface="Arial Narrow" panose="020B0606020202030204" pitchFamily="34" charset="0"/>
              </a:rPr>
              <a:t>web</a:t>
            </a:r>
            <a:r>
              <a:rPr lang="ru-RU" sz="2400" dirty="0">
                <a:latin typeface="Arial Narrow" panose="020B0606020202030204" pitchFamily="34" charset="0"/>
              </a:rPr>
              <a:t>-дизайне представляет собой единую схему расположения всех элементов и блоков сайта. 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651" y="1896666"/>
            <a:ext cx="3351699" cy="396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3461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" panose="020B0604020202020204" pitchFamily="34" charset="0"/>
                <a:cs typeface="Arial" panose="020B0604020202020204" pitchFamily="34" charset="0"/>
              </a:rPr>
              <a:t>Типы сеток</a:t>
            </a:r>
            <a:endParaRPr lang="ru-RU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dirty="0">
                <a:latin typeface="Arial Narrow" panose="020B0606020202030204" pitchFamily="34" charset="0"/>
              </a:rPr>
              <a:t>Блочная сетка — грубая разметка площади на блоки.</a:t>
            </a:r>
            <a:endParaRPr lang="ru-RU" dirty="0">
              <a:latin typeface="Arial Narrow" panose="020B0606020202030204" pitchFamily="34" charset="0"/>
            </a:endParaRP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b="0" dirty="0" smtClean="0">
                <a:latin typeface="Arial Narrow" panose="020B0606020202030204" pitchFamily="34" charset="0"/>
              </a:rPr>
              <a:t>Колоночная </a:t>
            </a:r>
            <a:r>
              <a:rPr lang="ru-RU" b="0" dirty="0">
                <a:latin typeface="Arial Narrow" panose="020B0606020202030204" pitchFamily="34" charset="0"/>
              </a:rPr>
              <a:t>— имеющая колонки в своей структуре.</a:t>
            </a:r>
            <a:endParaRPr lang="ru-RU" dirty="0">
              <a:latin typeface="Arial Narrow" panose="020B0606020202030204" pitchFamily="34" charset="0"/>
            </a:endParaRPr>
          </a:p>
        </p:txBody>
      </p:sp>
      <p:pic>
        <p:nvPicPr>
          <p:cNvPr id="2050" name="Picture 2" descr="https://webformyself.com/wp-content/uploads/2016/419/3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13" y="2736056"/>
            <a:ext cx="3527797" cy="276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webformyself.com/wp-content/uploads/2016/419/4.gif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947" y="2736056"/>
            <a:ext cx="3527797" cy="276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98670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Типы сеток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b="0" dirty="0">
                <a:latin typeface="Arial Narrow" panose="020B0606020202030204" pitchFamily="34" charset="0"/>
              </a:rPr>
              <a:t>Модульная — состоящая из пересекающихся прямых, которые образуют модули.</a:t>
            </a:r>
            <a:endParaRPr lang="ru-RU" dirty="0">
              <a:latin typeface="Arial Narrow" panose="020B0606020202030204" pitchFamily="34" charset="0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b="0" dirty="0">
                <a:latin typeface="Arial Narrow" panose="020B0606020202030204" pitchFamily="34" charset="0"/>
              </a:rPr>
              <a:t>Иерархическая — сетка с интуитивным размещением блоков, без какой-либо логической структуры.</a:t>
            </a:r>
            <a:endParaRPr lang="ru-RU" dirty="0">
              <a:latin typeface="Arial Narrow" panose="020B0606020202030204" pitchFamily="34" charset="0"/>
            </a:endParaRPr>
          </a:p>
        </p:txBody>
      </p:sp>
      <p:pic>
        <p:nvPicPr>
          <p:cNvPr id="3074" name="Picture 2" descr="https://webformyself.com/wp-content/uploads/2016/419/5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861" y="2736056"/>
            <a:ext cx="3454301" cy="276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webformyself.com/wp-content/uploads/2016/419/6.gif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186" y="2736056"/>
            <a:ext cx="3535319" cy="276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5143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Сетки</a:t>
            </a:r>
            <a:endParaRPr lang="ru-RU" b="1" dirty="0">
              <a:latin typeface="Arial Black" panose="020B0A04020102020204" pitchFamily="34" charset="0"/>
            </a:endParaRPr>
          </a:p>
        </p:txBody>
      </p:sp>
      <p:pic>
        <p:nvPicPr>
          <p:cNvPr id="4098" name="Picture 2" descr="https://webformyself.com/wp-content/uploads/2016/419/8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9128" y="2226469"/>
            <a:ext cx="3605744" cy="3263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93671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Этап 7 – Оформление всех экранов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Основа – дизайн-концепция.</a:t>
            </a:r>
          </a:p>
          <a:p>
            <a:pPr marL="3429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Планом </a:t>
            </a:r>
            <a:r>
              <a:rPr lang="ru-RU" sz="2400" dirty="0">
                <a:latin typeface="Arial Narrow" panose="020B0606020202030204" pitchFamily="34" charset="0"/>
              </a:rPr>
              <a:t>для оформления всех экранов являются структура и схематичный прототип интерфейса. </a:t>
            </a:r>
            <a:endParaRPr lang="ru-RU" sz="2400" dirty="0" smtClean="0">
              <a:latin typeface="Arial Narrow" panose="020B0606020202030204" pitchFamily="34" charset="0"/>
            </a:endParaRPr>
          </a:p>
          <a:p>
            <a:pPr marL="3429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Все </a:t>
            </a:r>
            <a:r>
              <a:rPr lang="ru-RU" sz="2400" dirty="0">
                <a:latin typeface="Arial Narrow" panose="020B0606020202030204" pitchFamily="34" charset="0"/>
              </a:rPr>
              <a:t>оформленные экраны собираются в интерактивный прототип, который создаст максимально приближенный опыт использования интерфейса без </a:t>
            </a:r>
            <a:r>
              <a:rPr lang="ru-RU" sz="2400" dirty="0" err="1">
                <a:latin typeface="Arial Narrow" panose="020B0606020202030204" pitchFamily="34" charset="0"/>
              </a:rPr>
              <a:t>прибегания</a:t>
            </a:r>
            <a:r>
              <a:rPr lang="ru-RU" sz="2400" dirty="0">
                <a:latin typeface="Arial Narrow" panose="020B0606020202030204" pitchFamily="34" charset="0"/>
              </a:rPr>
              <a:t> к услугам разработчиков.</a:t>
            </a:r>
          </a:p>
          <a:p>
            <a:pPr marL="3429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При необходимости реализуется анимация отдельных элементов.</a:t>
            </a:r>
            <a:endParaRPr lang="ru-RU" sz="2400" dirty="0">
              <a:latin typeface="Arial Narrow" panose="020B0606020202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3349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Онлайн редактор </a:t>
            </a:r>
            <a:r>
              <a:rPr lang="en-US" b="1" dirty="0" err="1" smtClean="0">
                <a:latin typeface="Arial Black" panose="020B0A04020102020204" pitchFamily="34" charset="0"/>
              </a:rPr>
              <a:t>Figma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" indent="0">
              <a:buNone/>
            </a:pPr>
            <a:r>
              <a:rPr lang="en-US" sz="2800" dirty="0">
                <a:latin typeface="Arial Narrow" panose="020B0606020202030204" pitchFamily="34" charset="0"/>
                <a:hlinkClick r:id="rId2"/>
              </a:rPr>
              <a:t>https://www.figma.com</a:t>
            </a:r>
            <a:r>
              <a:rPr lang="en-US" sz="2800" dirty="0" smtClean="0">
                <a:latin typeface="Arial Narrow" panose="020B0606020202030204" pitchFamily="34" charset="0"/>
                <a:hlinkClick r:id="rId2"/>
              </a:rPr>
              <a:t>/</a:t>
            </a:r>
            <a:endParaRPr lang="ru-RU" sz="2800" dirty="0" smtClean="0">
              <a:latin typeface="Arial Narrow" panose="020B0606020202030204" pitchFamily="34" charset="0"/>
            </a:endParaRPr>
          </a:p>
          <a:p>
            <a:pPr marL="34290" indent="0">
              <a:buNone/>
            </a:pPr>
            <a:r>
              <a:rPr lang="en-US" sz="2800" dirty="0">
                <a:latin typeface="Arial Narrow" panose="020B0606020202030204" pitchFamily="34" charset="0"/>
                <a:hlinkClick r:id="rId3"/>
              </a:rPr>
              <a:t>https://</a:t>
            </a:r>
            <a:r>
              <a:rPr lang="en-US" sz="2800" dirty="0" smtClean="0">
                <a:latin typeface="Arial Narrow" panose="020B0606020202030204" pitchFamily="34" charset="0"/>
                <a:hlinkClick r:id="rId3"/>
              </a:rPr>
              <a:t>figma.info</a:t>
            </a:r>
            <a:endParaRPr lang="ru-RU" sz="2800" dirty="0" smtClean="0">
              <a:latin typeface="Arial Narrow" panose="020B0606020202030204" pitchFamily="34" charset="0"/>
            </a:endParaRPr>
          </a:p>
          <a:p>
            <a:pPr marL="34290" indent="0">
              <a:buNone/>
            </a:pPr>
            <a:r>
              <a:rPr lang="en-US" sz="2800" dirty="0">
                <a:latin typeface="Arial Narrow" panose="020B0606020202030204" pitchFamily="34" charset="0"/>
                <a:hlinkClick r:id="rId4"/>
              </a:rPr>
              <a:t>https://figmadesign.ru</a:t>
            </a:r>
            <a:r>
              <a:rPr lang="en-US" sz="2800" dirty="0" smtClean="0">
                <a:latin typeface="Arial Narrow" panose="020B0606020202030204" pitchFamily="34" charset="0"/>
                <a:hlinkClick r:id="rId4"/>
              </a:rPr>
              <a:t>/</a:t>
            </a:r>
            <a:r>
              <a:rPr lang="ru-RU" sz="2800" dirty="0" smtClean="0">
                <a:latin typeface="Arial Narrow" panose="020B0606020202030204" pitchFamily="34" charset="0"/>
              </a:rPr>
              <a:t> </a:t>
            </a:r>
            <a:endParaRPr lang="ru-RU" sz="2800" dirty="0">
              <a:latin typeface="Arial Narrow" panose="020B0606020202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0577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Этап 1 - Исследование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57251" y="2057400"/>
            <a:ext cx="7404653" cy="4323928"/>
          </a:xfrm>
        </p:spPr>
        <p:txBody>
          <a:bodyPr>
            <a:normAutofit/>
          </a:bodyPr>
          <a:lstStyle/>
          <a:p>
            <a:pPr marL="34290" indent="0">
              <a:buNone/>
            </a:pPr>
            <a:r>
              <a:rPr lang="ru-RU" sz="2400" dirty="0" smtClean="0">
                <a:latin typeface="Arial Narrow" panose="020B0606020202030204" pitchFamily="34" charset="0"/>
              </a:rPr>
              <a:t>Сбор информации о:</a:t>
            </a:r>
          </a:p>
          <a:p>
            <a:r>
              <a:rPr lang="ru-RU" sz="2400" dirty="0">
                <a:latin typeface="Arial Narrow" panose="020B0606020202030204" pitchFamily="34" charset="0"/>
              </a:rPr>
              <a:t>о </a:t>
            </a:r>
            <a:r>
              <a:rPr lang="ru-RU" sz="2400" dirty="0" smtClean="0">
                <a:latin typeface="Arial Narrow" panose="020B0606020202030204" pitchFamily="34" charset="0"/>
              </a:rPr>
              <a:t>продуктах/услугах (про что сайт?)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клиенте (кто владелец сайта?)</a:t>
            </a:r>
          </a:p>
          <a:p>
            <a:r>
              <a:rPr lang="ru-RU" sz="2400" dirty="0">
                <a:latin typeface="Arial Narrow" panose="020B0606020202030204" pitchFamily="34" charset="0"/>
              </a:rPr>
              <a:t>о целевой аудитории (для кого сайт?)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конкурентах </a:t>
            </a:r>
            <a:r>
              <a:rPr lang="ru-RU" sz="2400" dirty="0">
                <a:latin typeface="Arial Narrow" panose="020B0606020202030204" pitchFamily="34" charset="0"/>
              </a:rPr>
              <a:t>или близких аналогах</a:t>
            </a:r>
            <a:r>
              <a:rPr lang="ru-RU" sz="2400" dirty="0" smtClean="0">
                <a:latin typeface="Arial Narrow" panose="020B0606020202030204" pitchFamily="34" charset="0"/>
              </a:rPr>
              <a:t>,</a:t>
            </a:r>
          </a:p>
          <a:p>
            <a:r>
              <a:rPr lang="ru-RU" sz="2400" dirty="0" smtClean="0">
                <a:latin typeface="Arial Narrow" panose="020B0606020202030204" pitchFamily="34" charset="0"/>
              </a:rPr>
              <a:t>сбор </a:t>
            </a:r>
            <a:r>
              <a:rPr lang="ru-RU" sz="2400" dirty="0">
                <a:latin typeface="Arial Narrow" panose="020B0606020202030204" pitchFamily="34" charset="0"/>
              </a:rPr>
              <a:t>статистики использования текущего интерфейса (например, сайта или мобильного приложения</a:t>
            </a:r>
            <a:r>
              <a:rPr lang="ru-RU" sz="2400" dirty="0" smtClean="0">
                <a:latin typeface="Arial Narrow" panose="020B0606020202030204" pitchFamily="34" charset="0"/>
              </a:rPr>
              <a:t>),</a:t>
            </a:r>
            <a:endParaRPr lang="ru-RU" sz="2400" dirty="0" smtClean="0">
              <a:latin typeface="Arial Narrow" panose="020B0606020202030204" pitchFamily="34" charset="0"/>
            </a:endParaRPr>
          </a:p>
          <a:p>
            <a:r>
              <a:rPr lang="ru-RU" sz="2400" dirty="0" smtClean="0">
                <a:latin typeface="Arial Narrow" panose="020B0606020202030204" pitchFamily="34" charset="0"/>
              </a:rPr>
              <a:t>анализ </a:t>
            </a:r>
            <a:r>
              <a:rPr lang="ru-RU" sz="2400" dirty="0">
                <a:latin typeface="Arial Narrow" panose="020B0606020202030204" pitchFamily="34" charset="0"/>
              </a:rPr>
              <a:t>устройств предполагаемой целевой </a:t>
            </a:r>
            <a:r>
              <a:rPr lang="ru-RU" sz="2400" dirty="0" smtClean="0">
                <a:latin typeface="Arial Narrow" panose="020B0606020202030204" pitchFamily="34" charset="0"/>
              </a:rPr>
              <a:t>аудитории</a:t>
            </a:r>
            <a:endParaRPr lang="ru-RU" sz="2400" dirty="0">
              <a:latin typeface="Arial Narrow" panose="020B0606020202030204" pitchFamily="34" charset="0"/>
            </a:endParaRPr>
          </a:p>
          <a:p>
            <a:r>
              <a:rPr lang="ru-RU" sz="2400" dirty="0" smtClean="0">
                <a:latin typeface="Arial Narrow" panose="020B0606020202030204" pitchFamily="34" charset="0"/>
              </a:rPr>
              <a:t>и т.д.</a:t>
            </a:r>
            <a:endParaRPr lang="ru-RU" sz="2400" dirty="0">
              <a:latin typeface="Arial Narrow" panose="020B0606020202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3067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>
                <a:latin typeface="Arial Black" panose="020B0A04020102020204" pitchFamily="34" charset="0"/>
              </a:rPr>
              <a:t>Инструменты анализа пользовательского поведения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Arial Narrow" panose="020B0606020202030204" pitchFamily="34" charset="0"/>
              </a:rPr>
              <a:t>Google </a:t>
            </a:r>
            <a:r>
              <a:rPr lang="en-US" sz="2400" dirty="0" smtClean="0">
                <a:latin typeface="Arial Narrow" panose="020B0606020202030204" pitchFamily="34" charset="0"/>
              </a:rPr>
              <a:t>Analytics</a:t>
            </a:r>
          </a:p>
          <a:p>
            <a:r>
              <a:rPr lang="ru-RU" sz="2400" dirty="0" err="1" smtClean="0">
                <a:latin typeface="Arial Narrow" panose="020B0606020202030204" pitchFamily="34" charset="0"/>
              </a:rPr>
              <a:t>Яндекс.Метрика</a:t>
            </a:r>
            <a:endParaRPr lang="en-US" sz="2400" dirty="0" smtClean="0">
              <a:latin typeface="Arial Narrow" panose="020B0606020202030204" pitchFamily="34" charset="0"/>
            </a:endParaRPr>
          </a:p>
          <a:p>
            <a:r>
              <a:rPr lang="ru-RU" sz="2400" dirty="0" smtClean="0">
                <a:latin typeface="Arial Narrow" panose="020B0606020202030204" pitchFamily="34" charset="0"/>
              </a:rPr>
              <a:t>Тепловые карты </a:t>
            </a:r>
            <a:r>
              <a:rPr lang="en-US" sz="2400" dirty="0">
                <a:latin typeface="Arial Narrow" panose="020B0606020202030204" pitchFamily="34" charset="0"/>
              </a:rPr>
              <a:t>Crazy Egg, </a:t>
            </a:r>
            <a:r>
              <a:rPr lang="en-US" sz="2400" dirty="0" err="1" smtClean="0">
                <a:latin typeface="Arial Narrow" panose="020B0606020202030204" pitchFamily="34" charset="0"/>
              </a:rPr>
              <a:t>Hotjar</a:t>
            </a:r>
            <a:r>
              <a:rPr lang="en-US" sz="2400" dirty="0" smtClean="0">
                <a:latin typeface="Arial Narrow" panose="020B0606020202030204" pitchFamily="34" charset="0"/>
              </a:rPr>
              <a:t>, </a:t>
            </a:r>
            <a:r>
              <a:rPr lang="en-US" sz="2400" dirty="0" err="1" smtClean="0">
                <a:latin typeface="Arial Narrow" panose="020B0606020202030204" pitchFamily="34" charset="0"/>
              </a:rPr>
              <a:t>Smartlook</a:t>
            </a:r>
            <a:endParaRPr lang="ru-RU" sz="2400" dirty="0" smtClean="0">
              <a:latin typeface="Arial Narrow" panose="020B0606020202030204" pitchFamily="34" charset="0"/>
            </a:endParaRPr>
          </a:p>
          <a:p>
            <a:pPr marL="34290" indent="0">
              <a:buNone/>
            </a:pPr>
            <a:endParaRPr lang="ru-RU" sz="2400" dirty="0">
              <a:latin typeface="Arial Narrow" panose="020B0606020202030204" pitchFamily="34" charset="0"/>
            </a:endParaRPr>
          </a:p>
          <a:p>
            <a:pPr marL="34290" indent="0">
              <a:buNone/>
            </a:pPr>
            <a:r>
              <a:rPr lang="en-US" sz="2400" dirty="0">
                <a:latin typeface="Arial Narrow" panose="020B0606020202030204" pitchFamily="34" charset="0"/>
                <a:hlinkClick r:id="rId2"/>
              </a:rPr>
              <a:t>https://skillbox.ru/media/marketing/12_instrumentov_dlya_otsenki_yuzabiliti_sayta</a:t>
            </a:r>
            <a:r>
              <a:rPr lang="en-US" sz="2400" dirty="0" smtClean="0">
                <a:latin typeface="Arial Narrow" panose="020B0606020202030204" pitchFamily="34" charset="0"/>
                <a:hlinkClick r:id="rId2"/>
              </a:rPr>
              <a:t>/</a:t>
            </a:r>
            <a:r>
              <a:rPr lang="ru-RU" sz="2400" dirty="0" smtClean="0">
                <a:latin typeface="Arial Narrow" panose="020B0606020202030204" pitchFamily="34" charset="0"/>
              </a:rPr>
              <a:t>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9217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Примеры</a:t>
            </a:r>
            <a:r>
              <a:rPr lang="en-US" b="1" dirty="0" smtClean="0">
                <a:latin typeface="Arial Black" panose="020B0A04020102020204" pitchFamily="34" charset="0"/>
              </a:rPr>
              <a:t> – </a:t>
            </a:r>
            <a:r>
              <a:rPr lang="ru-RU" b="1" dirty="0" smtClean="0">
                <a:latin typeface="Arial Black" panose="020B0A04020102020204" pitchFamily="34" charset="0"/>
              </a:rPr>
              <a:t>карта кликов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7</a:t>
            </a:fld>
            <a:endParaRPr lang="ru-RU"/>
          </a:p>
        </p:txBody>
      </p:sp>
      <p:pic>
        <p:nvPicPr>
          <p:cNvPr id="1026" name="Picture 2" descr="Как сделать или настроить SEO продвижение и оптимизацию сайта самому,  пошаговая инструкция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615" y="2057400"/>
            <a:ext cx="5857369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7677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Примеры – карта скроллинга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8</a:t>
            </a:fld>
            <a:endParaRPr lang="ru-RU"/>
          </a:p>
        </p:txBody>
      </p:sp>
      <p:pic>
        <p:nvPicPr>
          <p:cNvPr id="2050" name="Picture 2" descr="Карты скроллинга для эффективного сплит-тестировани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710" y="2057400"/>
            <a:ext cx="2632953" cy="3966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Карта скроллинга — новый отчет в Яндекс.Метрике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214" y="2052955"/>
            <a:ext cx="3037098" cy="3995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4263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Arial Black" panose="020B0A04020102020204" pitchFamily="34" charset="0"/>
              </a:rPr>
              <a:t>Примеры – аналитика форм</a:t>
            </a:r>
            <a:endParaRPr lang="ru-RU" b="1" dirty="0">
              <a:latin typeface="Arial Black" panose="020B0A04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9</a:t>
            </a:fld>
            <a:endParaRPr lang="ru-RU"/>
          </a:p>
        </p:txBody>
      </p:sp>
      <p:pic>
        <p:nvPicPr>
          <p:cNvPr id="3074" name="Picture 2" descr="https://avatars.mds.yandex.net/get-yablogs/51163/file_1462453972907/ori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884115"/>
            <a:ext cx="3532353" cy="4421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8268754"/>
      </p:ext>
    </p:extLst>
  </p:cSld>
  <p:clrMapOvr>
    <a:masterClrMapping/>
  </p:clrMapOvr>
</p:sld>
</file>

<file path=ppt/theme/theme1.xml><?xml version="1.0" encoding="utf-8"?>
<a:theme xmlns:a="http://schemas.openxmlformats.org/drawingml/2006/main" name="Базис">
  <a:themeElements>
    <a:clrScheme name="Базис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Основа</Template>
  <TotalTime>2107</TotalTime>
  <Words>800</Words>
  <Application>Microsoft Office PowerPoint</Application>
  <PresentationFormat>Экран (4:3)</PresentationFormat>
  <Paragraphs>196</Paragraphs>
  <Slides>48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48</vt:i4>
      </vt:variant>
    </vt:vector>
  </HeadingPairs>
  <TitlesOfParts>
    <vt:vector size="55" baseType="lpstr">
      <vt:lpstr>Arial</vt:lpstr>
      <vt:lpstr>Arial Black</vt:lpstr>
      <vt:lpstr>Arial Narrow</vt:lpstr>
      <vt:lpstr>Calibri</vt:lpstr>
      <vt:lpstr>Corbel</vt:lpstr>
      <vt:lpstr>Wingdings</vt:lpstr>
      <vt:lpstr>Базис</vt:lpstr>
      <vt:lpstr>Дизайн сайта</vt:lpstr>
      <vt:lpstr>UX и UI</vt:lpstr>
      <vt:lpstr>Стандарт</vt:lpstr>
      <vt:lpstr>Этапы разработки интерфейса сайта</vt:lpstr>
      <vt:lpstr>Этап 1 - Исследование</vt:lpstr>
      <vt:lpstr>Инструменты анализа пользовательского поведения</vt:lpstr>
      <vt:lpstr>Примеры – карта кликов</vt:lpstr>
      <vt:lpstr>Примеры – карта скроллинга</vt:lpstr>
      <vt:lpstr>Примеры – аналитика форм</vt:lpstr>
      <vt:lpstr>Примеры – навигационной тест</vt:lpstr>
      <vt:lpstr>Общие правила</vt:lpstr>
      <vt:lpstr>Общие правила</vt:lpstr>
      <vt:lpstr>Общие правила</vt:lpstr>
      <vt:lpstr>Целевая аудитория</vt:lpstr>
      <vt:lpstr>Этап 1 Исследование - выводы</vt:lpstr>
      <vt:lpstr>Этап 2 – Пользовательские сценарии</vt:lpstr>
      <vt:lpstr>Карты сценариев</vt:lpstr>
      <vt:lpstr>Этап 3 – Разработка структуры интерфейса</vt:lpstr>
      <vt:lpstr>Этап 4 – Прототипирование интерфейса</vt:lpstr>
      <vt:lpstr>Прототип сайта</vt:lpstr>
      <vt:lpstr>Этап 5 – Определение стилистики</vt:lpstr>
      <vt:lpstr>Примеры moodboard</vt:lpstr>
      <vt:lpstr>Цвета</vt:lpstr>
      <vt:lpstr>Презентация PowerPoint</vt:lpstr>
      <vt:lpstr>Презентация PowerPoint</vt:lpstr>
      <vt:lpstr>Презентация PowerPoint</vt:lpstr>
      <vt:lpstr>Цвета – сервисы подбора цвета</vt:lpstr>
      <vt:lpstr>Иконки</vt:lpstr>
      <vt:lpstr>Презентация PowerPoint</vt:lpstr>
      <vt:lpstr>Иконки</vt:lpstr>
      <vt:lpstr>Шрифты</vt:lpstr>
      <vt:lpstr>Шрифты</vt:lpstr>
      <vt:lpstr>Шрифты - сервисы</vt:lpstr>
      <vt:lpstr>Картинки</vt:lpstr>
      <vt:lpstr>Картинки</vt:lpstr>
      <vt:lpstr>Этап 6 – Разработка дизайн-концепции</vt:lpstr>
      <vt:lpstr>Пример дизайн-концепции</vt:lpstr>
      <vt:lpstr>Принципы создания сбалансированного дизайна сайта</vt:lpstr>
      <vt:lpstr>Современный дизайн</vt:lpstr>
      <vt:lpstr>Виды сайтов по масштабированию</vt:lpstr>
      <vt:lpstr>Презентация PowerPoint</vt:lpstr>
      <vt:lpstr>Презентация PowerPoint</vt:lpstr>
      <vt:lpstr>Сетка</vt:lpstr>
      <vt:lpstr>Типы сеток</vt:lpstr>
      <vt:lpstr>Типы сеток</vt:lpstr>
      <vt:lpstr>Сетки</vt:lpstr>
      <vt:lpstr>Этап 7 – Оформление всех экранов</vt:lpstr>
      <vt:lpstr>Онлайн редактор Figma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Web-технологии</dc:title>
  <dc:creator>Юлия</dc:creator>
  <cp:lastModifiedBy>Yulya</cp:lastModifiedBy>
  <cp:revision>51</cp:revision>
  <dcterms:created xsi:type="dcterms:W3CDTF">2013-01-24T05:01:35Z</dcterms:created>
  <dcterms:modified xsi:type="dcterms:W3CDTF">2021-01-11T07:59:57Z</dcterms:modified>
</cp:coreProperties>
</file>

<file path=docProps/thumbnail.jpeg>
</file>